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charts/chart1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92" r:id="rId2"/>
    <p:sldId id="286" r:id="rId3"/>
    <p:sldId id="294" r:id="rId4"/>
    <p:sldId id="260" r:id="rId5"/>
    <p:sldId id="261" r:id="rId6"/>
    <p:sldId id="295" r:id="rId7"/>
    <p:sldId id="296" r:id="rId8"/>
    <p:sldId id="262" r:id="rId9"/>
    <p:sldId id="297" r:id="rId10"/>
    <p:sldId id="298" r:id="rId11"/>
    <p:sldId id="299" r:id="rId12"/>
    <p:sldId id="300" r:id="rId13"/>
    <p:sldId id="301" r:id="rId14"/>
    <p:sldId id="303" r:id="rId15"/>
    <p:sldId id="302" r:id="rId16"/>
    <p:sldId id="304" r:id="rId17"/>
    <p:sldId id="305" r:id="rId18"/>
    <p:sldId id="306" r:id="rId19"/>
    <p:sldId id="307" r:id="rId20"/>
    <p:sldId id="308" r:id="rId21"/>
    <p:sldId id="309" r:id="rId22"/>
    <p:sldId id="310" r:id="rId23"/>
    <p:sldId id="311" r:id="rId24"/>
    <p:sldId id="345" r:id="rId25"/>
    <p:sldId id="346" r:id="rId26"/>
    <p:sldId id="323" r:id="rId27"/>
    <p:sldId id="317" r:id="rId28"/>
    <p:sldId id="320" r:id="rId29"/>
    <p:sldId id="287" r:id="rId30"/>
    <p:sldId id="313" r:id="rId31"/>
    <p:sldId id="321" r:id="rId32"/>
    <p:sldId id="347" r:id="rId33"/>
    <p:sldId id="288" r:id="rId34"/>
    <p:sldId id="315" r:id="rId35"/>
    <p:sldId id="314" r:id="rId36"/>
    <p:sldId id="348" r:id="rId37"/>
    <p:sldId id="349" r:id="rId38"/>
    <p:sldId id="293" r:id="rId39"/>
    <p:sldId id="350" r:id="rId40"/>
    <p:sldId id="351" r:id="rId41"/>
    <p:sldId id="352" r:id="rId42"/>
    <p:sldId id="322" r:id="rId43"/>
    <p:sldId id="324" r:id="rId44"/>
    <p:sldId id="326" r:id="rId45"/>
    <p:sldId id="327" r:id="rId46"/>
    <p:sldId id="328" r:id="rId47"/>
    <p:sldId id="329" r:id="rId48"/>
    <p:sldId id="330" r:id="rId49"/>
    <p:sldId id="331" r:id="rId50"/>
    <p:sldId id="332" r:id="rId51"/>
    <p:sldId id="333" r:id="rId52"/>
    <p:sldId id="335" r:id="rId53"/>
    <p:sldId id="336" r:id="rId54"/>
    <p:sldId id="337" r:id="rId55"/>
    <p:sldId id="338" r:id="rId56"/>
    <p:sldId id="339" r:id="rId57"/>
    <p:sldId id="340" r:id="rId58"/>
    <p:sldId id="341" r:id="rId59"/>
    <p:sldId id="343" r:id="rId60"/>
    <p:sldId id="344" r:id="rId61"/>
    <p:sldId id="291" r:id="rId62"/>
  </p:sldIdLst>
  <p:sldSz cx="12192000" cy="6858000"/>
  <p:notesSz cx="6858000" cy="9144000"/>
  <p:embeddedFontLst>
    <p:embeddedFont>
      <p:font typeface="等线" panose="02010600030101010101" pitchFamily="2" charset="-122"/>
      <p:regular r:id="rId64"/>
      <p:bold r:id="rId65"/>
    </p:embeddedFont>
    <p:embeddedFont>
      <p:font typeface="微软雅黑" panose="020B0503020204020204" pitchFamily="34" charset="-122"/>
      <p:regular r:id="rId66"/>
      <p:bold r:id="rId67"/>
    </p:embeddedFont>
    <p:embeddedFont>
      <p:font typeface="Arial Black" panose="020B0A04020102020204" pitchFamily="34" charset="0"/>
      <p:bold r:id="rId68"/>
    </p:embeddedFon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Helvetica" panose="020B0604020202020204" pitchFamily="34" charset="0"/>
      <p:regular r:id="rId75"/>
      <p:bold r:id="rId76"/>
      <p:italic r:id="rId77"/>
      <p:boldItalic r:id="rId78"/>
    </p:embeddedFont>
    <p:embeddedFont>
      <p:font typeface="TypoUpright BT" panose="03020702030807050705" pitchFamily="66" charset="0"/>
      <p:regular r:id="rId79"/>
    </p:embeddedFont>
  </p:embeddedFontLst>
  <p:custDataLst>
    <p:tags r:id="rId8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E0B3"/>
    <a:srgbClr val="C7020C"/>
    <a:srgbClr val="C91324"/>
    <a:srgbClr val="1D4251"/>
    <a:srgbClr val="FF9409"/>
    <a:srgbClr val="F5C700"/>
    <a:srgbClr val="162F81"/>
    <a:srgbClr val="8A3E7E"/>
    <a:srgbClr val="4268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7" autoAdjust="0"/>
  </p:normalViewPr>
  <p:slideViewPr>
    <p:cSldViewPr snapToGrid="0">
      <p:cViewPr varScale="1">
        <p:scale>
          <a:sx n="103" d="100"/>
          <a:sy n="103" d="100"/>
        </p:scale>
        <p:origin x="82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1" Type="http://schemas.openxmlformats.org/officeDocument/2006/relationships/oleObject" Target="file:///C:\Users\Casca\Desktop\Capstone_2\Documents\3.%20Product%20Backlog\C2SE.01_CVPMS_ProductBacklog-Userstory-SprintBacklog.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asca\Desktop\Capstone_2\Documents\3.%20Product%20Backlog\C2SE.01_CVPMS_ProductBacklog-Userstory-SprintBacklog.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file:///C:\Users\Casca\Desktop\Capstone_2\Documents\3.%20Product%20Backlog\C2SE.01_CVPMS_ProductBacklog-Userstory-SprintBacklog.xlsx" TargetMode="Externa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1" Type="http://schemas.openxmlformats.org/officeDocument/2006/relationships/oleObject" Target="file:///C:\Users\Casca\Desktop\Capstone_2\Documents\3.%20Product%20Backlog\C2SE.01_CVPMS_ProductBacklog-Userstory-SprintBacklog.xlsx" TargetMode="Externa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1" Type="http://schemas.openxmlformats.org/officeDocument/2006/relationships/oleObject" Target="file:///C:\Users\Casca\Desktop\Capstone_2\Documents\3.%20Product%20Backlog\C2SE.01_CVPMS_ProductBacklog-Userstory-SprintBacklo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Craft Village Pollution</c:v>
                </c:pt>
              </c:strCache>
            </c:strRef>
          </c:tx>
          <c:dPt>
            <c:idx val="0"/>
            <c:bubble3D val="0"/>
            <c:spPr>
              <a:solidFill>
                <a:schemeClr val="tx2">
                  <a:lumMod val="25000"/>
                </a:schemeClr>
              </a:solidFill>
              <a:ln w="19050">
                <a:solidFill>
                  <a:schemeClr val="lt1"/>
                </a:solidFill>
              </a:ln>
              <a:effectLst/>
            </c:spPr>
            <c:extLst>
              <c:ext xmlns:c16="http://schemas.microsoft.com/office/drawing/2014/chart" uri="{C3380CC4-5D6E-409C-BE32-E72D297353CC}">
                <c16:uniqueId val="{00000001-6C48-4BE5-A4BE-F4EABAF1A93E}"/>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6C48-4BE5-A4BE-F4EABAF1A93E}"/>
              </c:ext>
            </c:extLst>
          </c:dPt>
          <c:dPt>
            <c:idx val="2"/>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5-6C48-4BE5-A4BE-F4EABAF1A93E}"/>
              </c:ext>
            </c:extLst>
          </c:dPt>
          <c:cat>
            <c:strRef>
              <c:f>Sheet1!$A$2:$A$4</c:f>
              <c:strCache>
                <c:ptCount val="3"/>
                <c:pt idx="0">
                  <c:v>Seriously Polluted</c:v>
                </c:pt>
                <c:pt idx="1">
                  <c:v>Medium Pollution</c:v>
                </c:pt>
                <c:pt idx="2">
                  <c:v>Mild Pollution</c:v>
                </c:pt>
              </c:strCache>
            </c:strRef>
          </c:cat>
          <c:val>
            <c:numRef>
              <c:f>Sheet1!$B$2:$B$4</c:f>
              <c:numCache>
                <c:formatCode>General</c:formatCode>
                <c:ptCount val="3"/>
                <c:pt idx="0">
                  <c:v>46</c:v>
                </c:pt>
                <c:pt idx="1">
                  <c:v>27</c:v>
                </c:pt>
                <c:pt idx="2">
                  <c:v>27</c:v>
                </c:pt>
              </c:numCache>
            </c:numRef>
          </c:val>
          <c:extLst>
            <c:ext xmlns:c16="http://schemas.microsoft.com/office/drawing/2014/chart" uri="{C3380CC4-5D6E-409C-BE32-E72D297353CC}">
              <c16:uniqueId val="{00000006-6C48-4BE5-A4BE-F4EABAF1A93E}"/>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200" b="1" dirty="0">
                <a:solidFill>
                  <a:schemeClr val="tx1"/>
                </a:solidFill>
                <a:latin typeface="Times New Roman" panose="02020603050405020304" pitchFamily="18" charset="0"/>
                <a:cs typeface="Times New Roman" panose="02020603050405020304" pitchFamily="18" charset="0"/>
              </a:rPr>
              <a:t>Effort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Effort</c:v>
                </c:pt>
              </c:strCache>
            </c:strRef>
          </c:tx>
          <c:dPt>
            <c:idx val="0"/>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01-6AAA-480E-B28F-635F26BCB70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6AAA-480E-B28F-635F26BCB70D}"/>
              </c:ext>
            </c:extLst>
          </c:dPt>
          <c:dPt>
            <c:idx val="2"/>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5-6AAA-480E-B28F-635F26BCB70D}"/>
              </c:ext>
            </c:extLst>
          </c:dPt>
          <c:dPt>
            <c:idx val="3"/>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7-6AAA-480E-B28F-635F26BCB70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405C-4503-86B7-AE8DAA26791C}"/>
              </c:ext>
            </c:extLst>
          </c:dPt>
          <c:dLbls>
            <c:dLbl>
              <c:idx val="0"/>
              <c:layout>
                <c:manualLayout>
                  <c:x val="-0.15714646464646465"/>
                  <c:y val="-2.015873015873018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AAA-480E-B28F-635F26BCB70D}"/>
                </c:ext>
              </c:extLst>
            </c:dLbl>
            <c:dLbl>
              <c:idx val="1"/>
              <c:layout>
                <c:manualLayout>
                  <c:x val="6.7348484848484852E-2"/>
                  <c:y val="-2.519841269841269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AAA-480E-B28F-635F26BCB70D}"/>
                </c:ext>
              </c:extLst>
            </c:dLbl>
            <c:dLbl>
              <c:idx val="2"/>
              <c:layout>
                <c:manualLayout>
                  <c:x val="8.017676767676768E-2"/>
                  <c:y val="-0.100793650793650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AAA-480E-B28F-635F26BCB70D}"/>
                </c:ext>
              </c:extLst>
            </c:dLbl>
            <c:dLbl>
              <c:idx val="3"/>
              <c:layout>
                <c:manualLayout>
                  <c:x val="-6.4141414141414138E-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AAA-480E-B28F-635F26BCB70D}"/>
                </c:ext>
              </c:extLst>
            </c:dLbl>
            <c:dLbl>
              <c:idx val="4"/>
              <c:layout>
                <c:manualLayout>
                  <c:x val="-6.4141414141414152E-2"/>
                  <c:y val="-3.023809523809523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405C-4503-86B7-AE8DAA26791C}"/>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Ca</c:v>
                </c:pt>
                <c:pt idx="1">
                  <c:v>Huy</c:v>
                </c:pt>
                <c:pt idx="2">
                  <c:v>Phuc</c:v>
                </c:pt>
                <c:pt idx="3">
                  <c:v>Trung</c:v>
                </c:pt>
                <c:pt idx="4">
                  <c:v>Nhan</c:v>
                </c:pt>
              </c:strCache>
            </c:strRef>
          </c:cat>
          <c:val>
            <c:numRef>
              <c:f>Sheet1!$B$2:$B$6</c:f>
              <c:numCache>
                <c:formatCode>General</c:formatCode>
                <c:ptCount val="5"/>
                <c:pt idx="0">
                  <c:v>2</c:v>
                </c:pt>
                <c:pt idx="1">
                  <c:v>66</c:v>
                </c:pt>
                <c:pt idx="2">
                  <c:v>66</c:v>
                </c:pt>
                <c:pt idx="3">
                  <c:v>0</c:v>
                </c:pt>
                <c:pt idx="4">
                  <c:v>78</c:v>
                </c:pt>
              </c:numCache>
            </c:numRef>
          </c:val>
          <c:extLst>
            <c:ext xmlns:c16="http://schemas.microsoft.com/office/drawing/2014/chart" uri="{C3380CC4-5D6E-409C-BE32-E72D297353CC}">
              <c16:uniqueId val="{00000008-6AAA-480E-B28F-635F26BCB70D}"/>
            </c:ext>
          </c:extLst>
        </c:ser>
        <c:dLbls>
          <c:showLegendKey val="0"/>
          <c:showVal val="0"/>
          <c:showCatName val="0"/>
          <c:showSerName val="0"/>
          <c:showPercent val="0"/>
          <c:showBubbleSize val="0"/>
          <c:showLeaderLines val="0"/>
        </c:dLbls>
      </c:pie3DChart>
      <c:spPr>
        <a:noFill/>
        <a:ln>
          <a:noFill/>
        </a:ln>
        <a:effectLst/>
      </c:spPr>
    </c:plotArea>
    <c:legend>
      <c:legendPos val="b"/>
      <c:layout>
        <c:manualLayout>
          <c:xMode val="edge"/>
          <c:yMode val="edge"/>
          <c:x val="0.19023851706036748"/>
          <c:y val="0.87462081692913396"/>
          <c:w val="0.61952296587926514"/>
          <c:h val="9.412918307086613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sz="1200" b="1" i="0">
                <a:solidFill>
                  <a:schemeClr val="dk1"/>
                </a:solidFill>
                <a:latin typeface="Calibri Light"/>
              </a:defRPr>
            </a:pPr>
            <a:r>
              <a:rPr lang="en-US" sz="1200" b="1" i="0">
                <a:solidFill>
                  <a:schemeClr val="dk1"/>
                </a:solidFill>
                <a:latin typeface="Calibri Light"/>
              </a:rPr>
              <a:t>Burn Down Chart</a:t>
            </a:r>
          </a:p>
        </c:rich>
      </c:tx>
      <c:overlay val="0"/>
    </c:title>
    <c:autoTitleDeleted val="0"/>
    <c:plotArea>
      <c:layout>
        <c:manualLayout>
          <c:xMode val="edge"/>
          <c:yMode val="edge"/>
          <c:x val="7.0646061187341777E-2"/>
          <c:y val="0.12941176470588234"/>
          <c:w val="0.90839781569543487"/>
          <c:h val="0.74291948800517582"/>
        </c:manualLayout>
      </c:layout>
      <c:lineChart>
        <c:grouping val="standard"/>
        <c:varyColors val="0"/>
        <c:ser>
          <c:idx val="1"/>
          <c:order val="0"/>
          <c:marker>
            <c:symbol val="none"/>
          </c:marker>
          <c:cat>
            <c:strRef>
              <c:f>'Sprint 5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5 Backlog'!$L$24:$Z$24</c:f>
              <c:numCache>
                <c:formatCode>General</c:formatCode>
                <c:ptCount val="15"/>
                <c:pt idx="0">
                  <c:v>218</c:v>
                </c:pt>
                <c:pt idx="1">
                  <c:v>202.42857142857142</c:v>
                </c:pt>
                <c:pt idx="2">
                  <c:v>186.85714285714286</c:v>
                </c:pt>
                <c:pt idx="3">
                  <c:v>171.28571428571428</c:v>
                </c:pt>
                <c:pt idx="4">
                  <c:v>155.71428571428572</c:v>
                </c:pt>
                <c:pt idx="5">
                  <c:v>140.14285714285714</c:v>
                </c:pt>
                <c:pt idx="6">
                  <c:v>124.57142857142857</c:v>
                </c:pt>
                <c:pt idx="7">
                  <c:v>109</c:v>
                </c:pt>
                <c:pt idx="8">
                  <c:v>93.428571428571431</c:v>
                </c:pt>
                <c:pt idx="9">
                  <c:v>77.857142857142861</c:v>
                </c:pt>
                <c:pt idx="10">
                  <c:v>62.285714285714278</c:v>
                </c:pt>
                <c:pt idx="11">
                  <c:v>46.714285714285722</c:v>
                </c:pt>
                <c:pt idx="12">
                  <c:v>31.142857142857139</c:v>
                </c:pt>
                <c:pt idx="13">
                  <c:v>15.571428571428584</c:v>
                </c:pt>
                <c:pt idx="14">
                  <c:v>0</c:v>
                </c:pt>
              </c:numCache>
            </c:numRef>
          </c:val>
          <c:smooth val="0"/>
          <c:extLst>
            <c:ext xmlns:c16="http://schemas.microsoft.com/office/drawing/2014/chart" uri="{C3380CC4-5D6E-409C-BE32-E72D297353CC}">
              <c16:uniqueId val="{00000000-CC62-4DE2-9136-F69512FD2580}"/>
            </c:ext>
          </c:extLst>
        </c:ser>
        <c:ser>
          <c:idx val="0"/>
          <c:order val="1"/>
          <c:marker>
            <c:symbol val="none"/>
          </c:marker>
          <c:cat>
            <c:strRef>
              <c:f>'Sprint 5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5 Backlog'!$L$23:$Z$23</c:f>
              <c:numCache>
                <c:formatCode>General</c:formatCode>
                <c:ptCount val="15"/>
                <c:pt idx="0">
                  <c:v>218</c:v>
                </c:pt>
                <c:pt idx="1">
                  <c:v>215</c:v>
                </c:pt>
                <c:pt idx="2">
                  <c:v>195</c:v>
                </c:pt>
                <c:pt idx="3">
                  <c:v>195</c:v>
                </c:pt>
                <c:pt idx="4">
                  <c:v>175</c:v>
                </c:pt>
                <c:pt idx="5">
                  <c:v>145</c:v>
                </c:pt>
                <c:pt idx="6">
                  <c:v>145</c:v>
                </c:pt>
                <c:pt idx="7">
                  <c:v>145</c:v>
                </c:pt>
                <c:pt idx="8">
                  <c:v>105</c:v>
                </c:pt>
                <c:pt idx="9">
                  <c:v>95</c:v>
                </c:pt>
                <c:pt idx="10">
                  <c:v>85</c:v>
                </c:pt>
                <c:pt idx="11">
                  <c:v>85</c:v>
                </c:pt>
                <c:pt idx="12">
                  <c:v>35</c:v>
                </c:pt>
                <c:pt idx="13">
                  <c:v>15</c:v>
                </c:pt>
                <c:pt idx="14">
                  <c:v>0</c:v>
                </c:pt>
              </c:numCache>
            </c:numRef>
          </c:val>
          <c:smooth val="0"/>
          <c:extLst>
            <c:ext xmlns:c16="http://schemas.microsoft.com/office/drawing/2014/chart" uri="{C3380CC4-5D6E-409C-BE32-E72D297353CC}">
              <c16:uniqueId val="{00000001-CC62-4DE2-9136-F69512FD2580}"/>
            </c:ext>
          </c:extLst>
        </c:ser>
        <c:dLbls>
          <c:showLegendKey val="0"/>
          <c:showVal val="0"/>
          <c:showCatName val="0"/>
          <c:showSerName val="0"/>
          <c:showPercent val="0"/>
          <c:showBubbleSize val="0"/>
        </c:dLbls>
        <c:smooth val="0"/>
        <c:axId val="1241720747"/>
        <c:axId val="48257194"/>
      </c:lineChart>
      <c:catAx>
        <c:axId val="1241720747"/>
        <c:scaling>
          <c:orientation val="minMax"/>
        </c:scaling>
        <c:delete val="0"/>
        <c:axPos val="b"/>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txPr>
          <a:bodyPr/>
          <a:lstStyle/>
          <a:p>
            <a:pPr lvl="0">
              <a:defRPr sz="900" b="0" i="0">
                <a:solidFill>
                  <a:schemeClr val="dk1"/>
                </a:solidFill>
                <a:latin typeface="+mn-lt"/>
              </a:defRPr>
            </a:pPr>
            <a:endParaRPr lang="en-US"/>
          </a:p>
        </c:txPr>
        <c:crossAx val="48257194"/>
        <c:crosses val="autoZero"/>
        <c:auto val="1"/>
        <c:lblAlgn val="ctr"/>
        <c:lblOffset val="100"/>
        <c:noMultiLvlLbl val="1"/>
      </c:catAx>
      <c:valAx>
        <c:axId val="48257194"/>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spPr>
          <a:ln/>
        </c:spPr>
        <c:txPr>
          <a:bodyPr/>
          <a:lstStyle/>
          <a:p>
            <a:pPr lvl="0">
              <a:defRPr sz="900" b="0" i="0">
                <a:solidFill>
                  <a:schemeClr val="dk1"/>
                </a:solidFill>
                <a:latin typeface="+mn-lt"/>
              </a:defRPr>
            </a:pPr>
            <a:endParaRPr lang="en-US"/>
          </a:p>
        </c:txPr>
        <c:crossAx val="1241720747"/>
        <c:crosses val="autoZero"/>
        <c:crossBetween val="between"/>
      </c:valAx>
      <c:spPr>
        <a:solidFill>
          <a:schemeClr val="lt1"/>
        </a:solidFill>
      </c:spPr>
    </c:plotArea>
    <c:plotVisOnly val="1"/>
    <c:dispBlanksAs val="zero"/>
    <c:showDLblsOverMax val="1"/>
  </c:chart>
  <c:spPr>
    <a:solidFill>
      <a:schemeClr val="lt1"/>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sz="1200" b="1" i="0">
                <a:solidFill>
                  <a:schemeClr val="dk1"/>
                </a:solidFill>
                <a:latin typeface="Calibri Light"/>
              </a:defRPr>
            </a:pPr>
            <a:r>
              <a:rPr lang="en-US" sz="1200" b="1" i="0">
                <a:solidFill>
                  <a:schemeClr val="dk1"/>
                </a:solidFill>
                <a:latin typeface="Calibri Light"/>
              </a:rPr>
              <a:t>Burn Down Chart</a:t>
            </a:r>
          </a:p>
        </c:rich>
      </c:tx>
      <c:overlay val="0"/>
    </c:title>
    <c:autoTitleDeleted val="0"/>
    <c:plotArea>
      <c:layout>
        <c:manualLayout>
          <c:xMode val="edge"/>
          <c:yMode val="edge"/>
          <c:x val="7.0646061187341777E-2"/>
          <c:y val="0.12941176470588234"/>
          <c:w val="0.90839781569543487"/>
          <c:h val="0.74291948800517582"/>
        </c:manualLayout>
      </c:layout>
      <c:lineChart>
        <c:grouping val="standard"/>
        <c:varyColors val="0"/>
        <c:ser>
          <c:idx val="0"/>
          <c:order val="0"/>
          <c:spPr>
            <a:ln w="19050" cmpd="sng">
              <a:solidFill>
                <a:schemeClr val="accent1"/>
              </a:solidFill>
            </a:ln>
          </c:spPr>
          <c:marker>
            <c:symbol val="none"/>
          </c:marker>
          <c:cat>
            <c:strRef>
              <c:f>'Sprint 1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1 Backlog'!$L$30:$Z$30</c:f>
              <c:numCache>
                <c:formatCode>0</c:formatCode>
                <c:ptCount val="15"/>
                <c:pt idx="0" formatCode="General">
                  <c:v>341</c:v>
                </c:pt>
                <c:pt idx="1">
                  <c:v>331</c:v>
                </c:pt>
                <c:pt idx="2">
                  <c:v>321</c:v>
                </c:pt>
                <c:pt idx="3">
                  <c:v>291</c:v>
                </c:pt>
                <c:pt idx="4">
                  <c:v>236</c:v>
                </c:pt>
                <c:pt idx="5">
                  <c:v>185</c:v>
                </c:pt>
                <c:pt idx="6">
                  <c:v>145</c:v>
                </c:pt>
                <c:pt idx="7">
                  <c:v>145</c:v>
                </c:pt>
                <c:pt idx="8">
                  <c:v>110</c:v>
                </c:pt>
                <c:pt idx="9">
                  <c:v>95</c:v>
                </c:pt>
                <c:pt idx="10">
                  <c:v>80</c:v>
                </c:pt>
                <c:pt idx="11">
                  <c:v>50</c:v>
                </c:pt>
                <c:pt idx="12">
                  <c:v>25</c:v>
                </c:pt>
                <c:pt idx="13">
                  <c:v>25</c:v>
                </c:pt>
                <c:pt idx="14">
                  <c:v>0</c:v>
                </c:pt>
              </c:numCache>
            </c:numRef>
          </c:val>
          <c:smooth val="0"/>
          <c:extLst>
            <c:ext xmlns:c16="http://schemas.microsoft.com/office/drawing/2014/chart" uri="{C3380CC4-5D6E-409C-BE32-E72D297353CC}">
              <c16:uniqueId val="{00000000-2E53-4000-A87D-929DA6EF6B5A}"/>
            </c:ext>
          </c:extLst>
        </c:ser>
        <c:ser>
          <c:idx val="1"/>
          <c:order val="1"/>
          <c:marker>
            <c:symbol val="none"/>
          </c:marker>
          <c:cat>
            <c:strRef>
              <c:f>'Sprint 1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1 Backlog'!$L$31:$Z$31</c:f>
              <c:numCache>
                <c:formatCode>0</c:formatCode>
                <c:ptCount val="15"/>
                <c:pt idx="0" formatCode="General">
                  <c:v>341</c:v>
                </c:pt>
                <c:pt idx="1">
                  <c:v>316.64285714285717</c:v>
                </c:pt>
                <c:pt idx="2">
                  <c:v>292.28571428571428</c:v>
                </c:pt>
                <c:pt idx="3">
                  <c:v>267.92857142857144</c:v>
                </c:pt>
                <c:pt idx="4">
                  <c:v>243.57142857142856</c:v>
                </c:pt>
                <c:pt idx="5">
                  <c:v>219.21428571428572</c:v>
                </c:pt>
                <c:pt idx="6">
                  <c:v>194.85714285714286</c:v>
                </c:pt>
                <c:pt idx="7">
                  <c:v>170.5</c:v>
                </c:pt>
                <c:pt idx="8">
                  <c:v>146.14285714285714</c:v>
                </c:pt>
                <c:pt idx="9">
                  <c:v>121.78571428571428</c:v>
                </c:pt>
                <c:pt idx="10">
                  <c:v>97.428571428571416</c:v>
                </c:pt>
                <c:pt idx="11">
                  <c:v>73.071428571428555</c:v>
                </c:pt>
                <c:pt idx="12">
                  <c:v>48.714285714285722</c:v>
                </c:pt>
                <c:pt idx="13">
                  <c:v>24.357142857142833</c:v>
                </c:pt>
                <c:pt idx="14">
                  <c:v>0</c:v>
                </c:pt>
              </c:numCache>
            </c:numRef>
          </c:val>
          <c:smooth val="0"/>
          <c:extLst>
            <c:ext xmlns:c16="http://schemas.microsoft.com/office/drawing/2014/chart" uri="{C3380CC4-5D6E-409C-BE32-E72D297353CC}">
              <c16:uniqueId val="{00000001-2E53-4000-A87D-929DA6EF6B5A}"/>
            </c:ext>
          </c:extLst>
        </c:ser>
        <c:dLbls>
          <c:showLegendKey val="0"/>
          <c:showVal val="0"/>
          <c:showCatName val="0"/>
          <c:showSerName val="0"/>
          <c:showPercent val="0"/>
          <c:showBubbleSize val="0"/>
        </c:dLbls>
        <c:smooth val="0"/>
        <c:axId val="1241720747"/>
        <c:axId val="48257194"/>
      </c:lineChart>
      <c:catAx>
        <c:axId val="1241720747"/>
        <c:scaling>
          <c:orientation val="minMax"/>
        </c:scaling>
        <c:delete val="0"/>
        <c:axPos val="b"/>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txPr>
          <a:bodyPr/>
          <a:lstStyle/>
          <a:p>
            <a:pPr lvl="0">
              <a:defRPr sz="900" b="0" i="0">
                <a:solidFill>
                  <a:schemeClr val="dk1"/>
                </a:solidFill>
                <a:latin typeface="+mn-lt"/>
              </a:defRPr>
            </a:pPr>
            <a:endParaRPr lang="en-US"/>
          </a:p>
        </c:txPr>
        <c:crossAx val="48257194"/>
        <c:crosses val="autoZero"/>
        <c:auto val="1"/>
        <c:lblAlgn val="ctr"/>
        <c:lblOffset val="100"/>
        <c:noMultiLvlLbl val="1"/>
      </c:catAx>
      <c:valAx>
        <c:axId val="48257194"/>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spPr>
          <a:ln/>
        </c:spPr>
        <c:txPr>
          <a:bodyPr/>
          <a:lstStyle/>
          <a:p>
            <a:pPr lvl="0">
              <a:defRPr sz="900" b="0" i="0">
                <a:solidFill>
                  <a:schemeClr val="dk1"/>
                </a:solidFill>
                <a:latin typeface="+mn-lt"/>
              </a:defRPr>
            </a:pPr>
            <a:endParaRPr lang="en-US"/>
          </a:p>
        </c:txPr>
        <c:crossAx val="1241720747"/>
        <c:crosses val="autoZero"/>
        <c:crossBetween val="between"/>
      </c:valAx>
      <c:spPr>
        <a:solidFill>
          <a:schemeClr val="lt1"/>
        </a:solidFill>
      </c:spPr>
    </c:plotArea>
    <c:plotVisOnly val="1"/>
    <c:dispBlanksAs val="zero"/>
    <c:showDLblsOverMax val="1"/>
  </c:chart>
  <c:spPr>
    <a:solidFill>
      <a:schemeClr val="lt1"/>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200" b="1" dirty="0">
                <a:solidFill>
                  <a:schemeClr val="tx1"/>
                </a:solidFill>
                <a:latin typeface="Times New Roman" panose="02020603050405020304" pitchFamily="18" charset="0"/>
                <a:cs typeface="Times New Roman" panose="02020603050405020304" pitchFamily="18" charset="0"/>
              </a:rPr>
              <a:t>Effort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Effort</c:v>
                </c:pt>
              </c:strCache>
            </c:strRef>
          </c:tx>
          <c:dPt>
            <c:idx val="0"/>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01-6AAA-480E-B28F-635F26BCB70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6AAA-480E-B28F-635F26BCB70D}"/>
              </c:ext>
            </c:extLst>
          </c:dPt>
          <c:dPt>
            <c:idx val="2"/>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5-6AAA-480E-B28F-635F26BCB70D}"/>
              </c:ext>
            </c:extLst>
          </c:dPt>
          <c:dPt>
            <c:idx val="3"/>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7-6AAA-480E-B28F-635F26BCB70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8651-4A66-968F-BE30B0780BED}"/>
              </c:ext>
            </c:extLst>
          </c:dPt>
          <c:dLbls>
            <c:dLbl>
              <c:idx val="0"/>
              <c:layout>
                <c:manualLayout>
                  <c:x val="2.4512752525252524E-2"/>
                  <c:y val="-5.004722222222222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AAA-480E-B28F-635F26BCB70D}"/>
                </c:ext>
              </c:extLst>
            </c:dLbl>
            <c:dLbl>
              <c:idx val="1"/>
              <c:layout>
                <c:manualLayout>
                  <c:x val="2.9843560606060606E-2"/>
                  <c:y val="-5.811746031746031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AAA-480E-B28F-635F26BCB70D}"/>
                </c:ext>
              </c:extLst>
            </c:dLbl>
            <c:dLbl>
              <c:idx val="2"/>
              <c:layout>
                <c:manualLayout>
                  <c:x val="-4.0696717171717169E-2"/>
                  <c:y val="-7.731547619047618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AAA-480E-B28F-635F26BCB70D}"/>
                </c:ext>
              </c:extLst>
            </c:dLbl>
            <c:dLbl>
              <c:idx val="3"/>
              <c:layout>
                <c:manualLayout>
                  <c:x val="1.5328282828282829E-3"/>
                  <c:y val="-0.2042476190476190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AAA-480E-B28F-635F26BCB70D}"/>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Ca</c:v>
                </c:pt>
                <c:pt idx="1">
                  <c:v>Huy</c:v>
                </c:pt>
                <c:pt idx="2">
                  <c:v>Phuc</c:v>
                </c:pt>
                <c:pt idx="3">
                  <c:v>Trung</c:v>
                </c:pt>
                <c:pt idx="4">
                  <c:v>Nhan</c:v>
                </c:pt>
              </c:strCache>
            </c:strRef>
          </c:cat>
          <c:val>
            <c:numRef>
              <c:f>Sheet1!$B$2:$B$6</c:f>
              <c:numCache>
                <c:formatCode>General</c:formatCode>
                <c:ptCount val="5"/>
                <c:pt idx="0">
                  <c:v>63</c:v>
                </c:pt>
                <c:pt idx="1">
                  <c:v>60</c:v>
                </c:pt>
                <c:pt idx="2">
                  <c:v>59</c:v>
                </c:pt>
                <c:pt idx="3">
                  <c:v>55</c:v>
                </c:pt>
                <c:pt idx="4">
                  <c:v>54</c:v>
                </c:pt>
              </c:numCache>
            </c:numRef>
          </c:val>
          <c:extLst>
            <c:ext xmlns:c16="http://schemas.microsoft.com/office/drawing/2014/chart" uri="{C3380CC4-5D6E-409C-BE32-E72D297353CC}">
              <c16:uniqueId val="{00000008-6AAA-480E-B28F-635F26BCB70D}"/>
            </c:ext>
          </c:extLst>
        </c:ser>
        <c:dLbls>
          <c:dLblPos val="bestFit"/>
          <c:showLegendKey val="0"/>
          <c:showVal val="0"/>
          <c:showCatName val="0"/>
          <c:showSerName val="0"/>
          <c:showPercent val="0"/>
          <c:showBubbleSize val="0"/>
          <c:showLeaderLines val="0"/>
        </c:dLbls>
      </c:pie3DChart>
      <c:spPr>
        <a:noFill/>
        <a:ln>
          <a:noFill/>
        </a:ln>
        <a:effectLst/>
      </c:spPr>
    </c:plotArea>
    <c:legend>
      <c:legendPos val="b"/>
      <c:layout>
        <c:manualLayout>
          <c:xMode val="edge"/>
          <c:yMode val="edge"/>
          <c:x val="0.19023851706036748"/>
          <c:y val="0.87462081692913396"/>
          <c:w val="0.61952296587926514"/>
          <c:h val="9.412918307086613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200" b="1" dirty="0">
                <a:solidFill>
                  <a:schemeClr val="tx1"/>
                </a:solidFill>
                <a:latin typeface="Times New Roman" panose="02020603050405020304" pitchFamily="18" charset="0"/>
                <a:cs typeface="Times New Roman" panose="02020603050405020304" pitchFamily="18" charset="0"/>
              </a:rPr>
              <a:t>Effort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Effort</c:v>
                </c:pt>
              </c:strCache>
            </c:strRef>
          </c:tx>
          <c:dPt>
            <c:idx val="0"/>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01-6AAA-480E-B28F-635F26BCB70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6AAA-480E-B28F-635F26BCB70D}"/>
              </c:ext>
            </c:extLst>
          </c:dPt>
          <c:dPt>
            <c:idx val="2"/>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5-6AAA-480E-B28F-635F26BCB70D}"/>
              </c:ext>
            </c:extLst>
          </c:dPt>
          <c:dPt>
            <c:idx val="3"/>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7-6AAA-480E-B28F-635F26BCB70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C576-45AD-AB19-68894C1BFBC6}"/>
              </c:ext>
            </c:extLst>
          </c:dPt>
          <c:dLbls>
            <c:dLbl>
              <c:idx val="0"/>
              <c:layout>
                <c:manualLayout>
                  <c:x val="6.093434343434332E-2"/>
                  <c:y val="-5.0396825396825627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AAA-480E-B28F-635F26BCB70D}"/>
                </c:ext>
              </c:extLst>
            </c:dLbl>
            <c:dLbl>
              <c:idx val="1"/>
              <c:layout>
                <c:manualLayout>
                  <c:x val="4.4898989898989897E-2"/>
                  <c:y val="-2.519841269841269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AAA-480E-B28F-635F26BCB70D}"/>
                </c:ext>
              </c:extLst>
            </c:dLbl>
            <c:dLbl>
              <c:idx val="2"/>
              <c:layout>
                <c:manualLayout>
                  <c:x val="-5.1313131313131283E-2"/>
                  <c:y val="-9.071428571428580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AAA-480E-B28F-635F26BCB70D}"/>
                </c:ext>
              </c:extLst>
            </c:dLbl>
            <c:dLbl>
              <c:idx val="3"/>
              <c:layout>
                <c:manualLayout>
                  <c:x val="-1.9242424242424228E-2"/>
                  <c:y val="-4.53571428571428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AAA-480E-B28F-635F26BCB70D}"/>
                </c:ext>
              </c:extLst>
            </c:dLbl>
            <c:dLbl>
              <c:idx val="4"/>
              <c:layout>
                <c:manualLayout>
                  <c:x val="-9.6212121212121207E-3"/>
                  <c:y val="-3.527777777777777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C576-45AD-AB19-68894C1BFBC6}"/>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Ca</c:v>
                </c:pt>
                <c:pt idx="1">
                  <c:v>Huy</c:v>
                </c:pt>
                <c:pt idx="2">
                  <c:v>Phuc</c:v>
                </c:pt>
                <c:pt idx="3">
                  <c:v>Trung</c:v>
                </c:pt>
                <c:pt idx="4">
                  <c:v>Nhan</c:v>
                </c:pt>
              </c:strCache>
            </c:strRef>
          </c:cat>
          <c:val>
            <c:numRef>
              <c:f>Sheet1!$B$2:$B$6</c:f>
              <c:numCache>
                <c:formatCode>General</c:formatCode>
                <c:ptCount val="5"/>
                <c:pt idx="0">
                  <c:v>42</c:v>
                </c:pt>
                <c:pt idx="1">
                  <c:v>55</c:v>
                </c:pt>
                <c:pt idx="2">
                  <c:v>91</c:v>
                </c:pt>
                <c:pt idx="3">
                  <c:v>22</c:v>
                </c:pt>
                <c:pt idx="4">
                  <c:v>49</c:v>
                </c:pt>
              </c:numCache>
            </c:numRef>
          </c:val>
          <c:extLst>
            <c:ext xmlns:c16="http://schemas.microsoft.com/office/drawing/2014/chart" uri="{C3380CC4-5D6E-409C-BE32-E72D297353CC}">
              <c16:uniqueId val="{00000008-6AAA-480E-B28F-635F26BCB70D}"/>
            </c:ext>
          </c:extLst>
        </c:ser>
        <c:dLbls>
          <c:showLegendKey val="0"/>
          <c:showVal val="0"/>
          <c:showCatName val="0"/>
          <c:showSerName val="0"/>
          <c:showPercent val="0"/>
          <c:showBubbleSize val="0"/>
          <c:showLeaderLines val="0"/>
        </c:dLbls>
      </c:pie3DChart>
      <c:spPr>
        <a:noFill/>
        <a:ln>
          <a:noFill/>
        </a:ln>
        <a:effectLst/>
      </c:spPr>
    </c:plotArea>
    <c:legend>
      <c:legendPos val="b"/>
      <c:layout>
        <c:manualLayout>
          <c:xMode val="edge"/>
          <c:yMode val="edge"/>
          <c:x val="0.19023851706036748"/>
          <c:y val="0.87462081692913396"/>
          <c:w val="0.61952296587926514"/>
          <c:h val="9.412918307086613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sz="1200" b="1" i="0">
                <a:solidFill>
                  <a:schemeClr val="dk1"/>
                </a:solidFill>
                <a:latin typeface="Calibri Light"/>
              </a:defRPr>
            </a:pPr>
            <a:r>
              <a:rPr lang="en-US" sz="1200" b="1" i="0">
                <a:solidFill>
                  <a:schemeClr val="dk1"/>
                </a:solidFill>
                <a:latin typeface="Calibri Light"/>
              </a:rPr>
              <a:t>Burn Down Chart</a:t>
            </a:r>
          </a:p>
        </c:rich>
      </c:tx>
      <c:overlay val="0"/>
    </c:title>
    <c:autoTitleDeleted val="0"/>
    <c:plotArea>
      <c:layout>
        <c:manualLayout>
          <c:xMode val="edge"/>
          <c:yMode val="edge"/>
          <c:x val="7.0646061187341777E-2"/>
          <c:y val="0.12941176470588234"/>
          <c:w val="0.90839781569543487"/>
          <c:h val="0.74291948800517582"/>
        </c:manualLayout>
      </c:layout>
      <c:lineChart>
        <c:grouping val="standard"/>
        <c:varyColors val="0"/>
        <c:ser>
          <c:idx val="0"/>
          <c:order val="0"/>
          <c:marker>
            <c:symbol val="none"/>
          </c:marker>
          <c:cat>
            <c:strRef>
              <c:f>'Sprint 2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2 Backlog'!$L$31:$Z$31</c:f>
              <c:numCache>
                <c:formatCode>General</c:formatCode>
                <c:ptCount val="15"/>
                <c:pt idx="0">
                  <c:v>272</c:v>
                </c:pt>
                <c:pt idx="1">
                  <c:v>272</c:v>
                </c:pt>
                <c:pt idx="2">
                  <c:v>242</c:v>
                </c:pt>
                <c:pt idx="3">
                  <c:v>222</c:v>
                </c:pt>
                <c:pt idx="4">
                  <c:v>202</c:v>
                </c:pt>
                <c:pt idx="5">
                  <c:v>147</c:v>
                </c:pt>
                <c:pt idx="6">
                  <c:v>137</c:v>
                </c:pt>
                <c:pt idx="7">
                  <c:v>112</c:v>
                </c:pt>
                <c:pt idx="8">
                  <c:v>82</c:v>
                </c:pt>
                <c:pt idx="9">
                  <c:v>62</c:v>
                </c:pt>
                <c:pt idx="10">
                  <c:v>57</c:v>
                </c:pt>
                <c:pt idx="11">
                  <c:v>37</c:v>
                </c:pt>
                <c:pt idx="12">
                  <c:v>2</c:v>
                </c:pt>
                <c:pt idx="13">
                  <c:v>2</c:v>
                </c:pt>
                <c:pt idx="14">
                  <c:v>0</c:v>
                </c:pt>
              </c:numCache>
            </c:numRef>
          </c:val>
          <c:smooth val="0"/>
          <c:extLst>
            <c:ext xmlns:c16="http://schemas.microsoft.com/office/drawing/2014/chart" uri="{C3380CC4-5D6E-409C-BE32-E72D297353CC}">
              <c16:uniqueId val="{00000000-B7C0-4E3B-B44F-13080A4BA277}"/>
            </c:ext>
          </c:extLst>
        </c:ser>
        <c:ser>
          <c:idx val="2"/>
          <c:order val="1"/>
          <c:spPr>
            <a:ln>
              <a:solidFill>
                <a:schemeClr val="accent2"/>
              </a:solidFill>
            </a:ln>
          </c:spPr>
          <c:marker>
            <c:symbol val="none"/>
          </c:marker>
          <c:cat>
            <c:strRef>
              <c:f>'Sprint 2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2 Backlog'!$L$32:$Z$32</c:f>
              <c:numCache>
                <c:formatCode>General</c:formatCode>
                <c:ptCount val="15"/>
                <c:pt idx="0">
                  <c:v>272</c:v>
                </c:pt>
                <c:pt idx="1">
                  <c:v>252.57142857142858</c:v>
                </c:pt>
                <c:pt idx="2">
                  <c:v>233.14285714285714</c:v>
                </c:pt>
                <c:pt idx="3">
                  <c:v>213.71428571428572</c:v>
                </c:pt>
                <c:pt idx="4">
                  <c:v>194.28571428571428</c:v>
                </c:pt>
                <c:pt idx="5">
                  <c:v>174.85714285714286</c:v>
                </c:pt>
                <c:pt idx="6">
                  <c:v>155.42857142857144</c:v>
                </c:pt>
                <c:pt idx="7">
                  <c:v>136</c:v>
                </c:pt>
                <c:pt idx="8">
                  <c:v>116.57142857142858</c:v>
                </c:pt>
                <c:pt idx="9">
                  <c:v>97.142857142857167</c:v>
                </c:pt>
                <c:pt idx="10">
                  <c:v>77.714285714285722</c:v>
                </c:pt>
                <c:pt idx="11">
                  <c:v>58.285714285714306</c:v>
                </c:pt>
                <c:pt idx="12">
                  <c:v>38.85714285714289</c:v>
                </c:pt>
                <c:pt idx="13">
                  <c:v>19.428571428571445</c:v>
                </c:pt>
                <c:pt idx="14">
                  <c:v>0</c:v>
                </c:pt>
              </c:numCache>
            </c:numRef>
          </c:val>
          <c:smooth val="0"/>
          <c:extLst>
            <c:ext xmlns:c16="http://schemas.microsoft.com/office/drawing/2014/chart" uri="{C3380CC4-5D6E-409C-BE32-E72D297353CC}">
              <c16:uniqueId val="{00000001-B7C0-4E3B-B44F-13080A4BA277}"/>
            </c:ext>
          </c:extLst>
        </c:ser>
        <c:dLbls>
          <c:showLegendKey val="0"/>
          <c:showVal val="0"/>
          <c:showCatName val="0"/>
          <c:showSerName val="0"/>
          <c:showPercent val="0"/>
          <c:showBubbleSize val="0"/>
        </c:dLbls>
        <c:smooth val="0"/>
        <c:axId val="1241720747"/>
        <c:axId val="48257194"/>
      </c:lineChart>
      <c:catAx>
        <c:axId val="1241720747"/>
        <c:scaling>
          <c:orientation val="minMax"/>
        </c:scaling>
        <c:delete val="0"/>
        <c:axPos val="b"/>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txPr>
          <a:bodyPr/>
          <a:lstStyle/>
          <a:p>
            <a:pPr lvl="0">
              <a:defRPr sz="900" b="0" i="0">
                <a:solidFill>
                  <a:schemeClr val="dk1"/>
                </a:solidFill>
                <a:latin typeface="+mn-lt"/>
              </a:defRPr>
            </a:pPr>
            <a:endParaRPr lang="en-US"/>
          </a:p>
        </c:txPr>
        <c:crossAx val="48257194"/>
        <c:crosses val="autoZero"/>
        <c:auto val="1"/>
        <c:lblAlgn val="ctr"/>
        <c:lblOffset val="100"/>
        <c:noMultiLvlLbl val="1"/>
      </c:catAx>
      <c:valAx>
        <c:axId val="48257194"/>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spPr>
          <a:ln/>
        </c:spPr>
        <c:txPr>
          <a:bodyPr/>
          <a:lstStyle/>
          <a:p>
            <a:pPr lvl="0">
              <a:defRPr sz="900" b="0" i="0">
                <a:solidFill>
                  <a:schemeClr val="dk1"/>
                </a:solidFill>
                <a:latin typeface="+mn-lt"/>
              </a:defRPr>
            </a:pPr>
            <a:endParaRPr lang="en-US"/>
          </a:p>
        </c:txPr>
        <c:crossAx val="1241720747"/>
        <c:crosses val="autoZero"/>
        <c:crossBetween val="between"/>
      </c:valAx>
      <c:spPr>
        <a:solidFill>
          <a:schemeClr val="lt1"/>
        </a:solidFill>
      </c:spPr>
    </c:plotArea>
    <c:plotVisOnly val="1"/>
    <c:dispBlanksAs val="zero"/>
    <c:showDLblsOverMax val="1"/>
  </c:chart>
  <c:spPr>
    <a:solidFill>
      <a:schemeClr val="lt1"/>
    </a:soli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200" b="1" dirty="0">
                <a:solidFill>
                  <a:schemeClr val="tx1"/>
                </a:solidFill>
                <a:latin typeface="Times New Roman" panose="02020603050405020304" pitchFamily="18" charset="0"/>
                <a:cs typeface="Times New Roman" panose="02020603050405020304" pitchFamily="18" charset="0"/>
              </a:rPr>
              <a:t>Effort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Effort</c:v>
                </c:pt>
              </c:strCache>
            </c:strRef>
          </c:tx>
          <c:dPt>
            <c:idx val="0"/>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01-6AAA-480E-B28F-635F26BCB70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6AAA-480E-B28F-635F26BCB70D}"/>
              </c:ext>
            </c:extLst>
          </c:dPt>
          <c:dPt>
            <c:idx val="2"/>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5-6AAA-480E-B28F-635F26BCB70D}"/>
              </c:ext>
            </c:extLst>
          </c:dPt>
          <c:dPt>
            <c:idx val="3"/>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7-6AAA-480E-B28F-635F26BCB70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6086-4FD9-9F14-BD055B8DA68E}"/>
              </c:ext>
            </c:extLst>
          </c:dPt>
          <c:dLbls>
            <c:dLbl>
              <c:idx val="0"/>
              <c:layout>
                <c:manualLayout>
                  <c:x val="5.131313131313131E-2"/>
                  <c:y val="-3.023809523809523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AAA-480E-B28F-635F26BCB70D}"/>
                </c:ext>
              </c:extLst>
            </c:dLbl>
            <c:dLbl>
              <c:idx val="1"/>
              <c:layout>
                <c:manualLayout>
                  <c:x val="4.1691919191919072E-2"/>
                  <c:y val="-0.1360714285714286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AAA-480E-B28F-635F26BCB70D}"/>
                </c:ext>
              </c:extLst>
            </c:dLbl>
            <c:dLbl>
              <c:idx val="2"/>
              <c:layout>
                <c:manualLayout>
                  <c:x val="0.10262626262626251"/>
                  <c:y val="-6.551587301587301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AAA-480E-B28F-635F26BCB70D}"/>
                </c:ext>
              </c:extLst>
            </c:dLbl>
            <c:dLbl>
              <c:idx val="4"/>
              <c:layout>
                <c:manualLayout>
                  <c:x val="-1.2828282828282857E-2"/>
                  <c:y val="-4.535714285714288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086-4FD9-9F14-BD055B8DA68E}"/>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Ca</c:v>
                </c:pt>
                <c:pt idx="1">
                  <c:v>Huy</c:v>
                </c:pt>
                <c:pt idx="2">
                  <c:v>Phuc</c:v>
                </c:pt>
                <c:pt idx="3">
                  <c:v>Trung</c:v>
                </c:pt>
                <c:pt idx="4">
                  <c:v>Nhan</c:v>
                </c:pt>
              </c:strCache>
            </c:strRef>
          </c:cat>
          <c:val>
            <c:numRef>
              <c:f>Sheet1!$B$2:$B$6</c:f>
              <c:numCache>
                <c:formatCode>General</c:formatCode>
                <c:ptCount val="5"/>
                <c:pt idx="0">
                  <c:v>57</c:v>
                </c:pt>
                <c:pt idx="1">
                  <c:v>67</c:v>
                </c:pt>
                <c:pt idx="2">
                  <c:v>58</c:v>
                </c:pt>
                <c:pt idx="3">
                  <c:v>70</c:v>
                </c:pt>
                <c:pt idx="4">
                  <c:v>75</c:v>
                </c:pt>
              </c:numCache>
            </c:numRef>
          </c:val>
          <c:extLst>
            <c:ext xmlns:c16="http://schemas.microsoft.com/office/drawing/2014/chart" uri="{C3380CC4-5D6E-409C-BE32-E72D297353CC}">
              <c16:uniqueId val="{00000008-6AAA-480E-B28F-635F26BCB70D}"/>
            </c:ext>
          </c:extLst>
        </c:ser>
        <c:dLbls>
          <c:showLegendKey val="0"/>
          <c:showVal val="0"/>
          <c:showCatName val="0"/>
          <c:showSerName val="0"/>
          <c:showPercent val="0"/>
          <c:showBubbleSize val="0"/>
          <c:showLeaderLines val="0"/>
        </c:dLbls>
      </c:pie3DChart>
      <c:spPr>
        <a:noFill/>
        <a:ln>
          <a:noFill/>
        </a:ln>
        <a:effectLst/>
      </c:spPr>
    </c:plotArea>
    <c:legend>
      <c:legendPos val="b"/>
      <c:layout>
        <c:manualLayout>
          <c:xMode val="edge"/>
          <c:yMode val="edge"/>
          <c:x val="0.19023851706036748"/>
          <c:y val="0.87462081692913396"/>
          <c:w val="0.61952296587926514"/>
          <c:h val="9.412918307086613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sz="1200" b="1" i="0">
                <a:solidFill>
                  <a:schemeClr val="dk1"/>
                </a:solidFill>
                <a:latin typeface="Calibri Light"/>
              </a:defRPr>
            </a:pPr>
            <a:r>
              <a:rPr lang="en-US" sz="1200" b="1" i="0">
                <a:solidFill>
                  <a:schemeClr val="dk1"/>
                </a:solidFill>
                <a:latin typeface="Calibri Light"/>
              </a:rPr>
              <a:t>Burn Down Chart</a:t>
            </a:r>
          </a:p>
        </c:rich>
      </c:tx>
      <c:overlay val="0"/>
    </c:title>
    <c:autoTitleDeleted val="0"/>
    <c:plotArea>
      <c:layout>
        <c:manualLayout>
          <c:xMode val="edge"/>
          <c:yMode val="edge"/>
          <c:x val="7.0646061187341777E-2"/>
          <c:y val="0.12941176470588234"/>
          <c:w val="0.90839781569543487"/>
          <c:h val="0.74291948800517582"/>
        </c:manualLayout>
      </c:layout>
      <c:lineChart>
        <c:grouping val="standard"/>
        <c:varyColors val="0"/>
        <c:ser>
          <c:idx val="1"/>
          <c:order val="0"/>
          <c:marker>
            <c:symbol val="none"/>
          </c:marker>
          <c:cat>
            <c:strRef>
              <c:f>'Sprint 3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3 Backlog'!$L$21:$Z$21</c:f>
              <c:numCache>
                <c:formatCode>General</c:formatCode>
                <c:ptCount val="15"/>
                <c:pt idx="0">
                  <c:v>300</c:v>
                </c:pt>
                <c:pt idx="1">
                  <c:v>278.57142857142856</c:v>
                </c:pt>
                <c:pt idx="2">
                  <c:v>257.14285714285717</c:v>
                </c:pt>
                <c:pt idx="3">
                  <c:v>235.71428571428572</c:v>
                </c:pt>
                <c:pt idx="4">
                  <c:v>214.28571428571428</c:v>
                </c:pt>
                <c:pt idx="5">
                  <c:v>192.85714285714286</c:v>
                </c:pt>
                <c:pt idx="6">
                  <c:v>171.42857142857144</c:v>
                </c:pt>
                <c:pt idx="7">
                  <c:v>150</c:v>
                </c:pt>
                <c:pt idx="8">
                  <c:v>128.57142857142858</c:v>
                </c:pt>
                <c:pt idx="9">
                  <c:v>107.14285714285717</c:v>
                </c:pt>
                <c:pt idx="10">
                  <c:v>85.714285714285722</c:v>
                </c:pt>
                <c:pt idx="11">
                  <c:v>64.285714285714306</c:v>
                </c:pt>
                <c:pt idx="12">
                  <c:v>42.85714285714289</c:v>
                </c:pt>
                <c:pt idx="13">
                  <c:v>21.428571428571445</c:v>
                </c:pt>
                <c:pt idx="14">
                  <c:v>0</c:v>
                </c:pt>
              </c:numCache>
            </c:numRef>
          </c:val>
          <c:smooth val="0"/>
          <c:extLst>
            <c:ext xmlns:c16="http://schemas.microsoft.com/office/drawing/2014/chart" uri="{C3380CC4-5D6E-409C-BE32-E72D297353CC}">
              <c16:uniqueId val="{00000000-2330-4692-9337-851D72724C4D}"/>
            </c:ext>
          </c:extLst>
        </c:ser>
        <c:ser>
          <c:idx val="0"/>
          <c:order val="1"/>
          <c:marker>
            <c:symbol val="none"/>
          </c:marker>
          <c:cat>
            <c:strRef>
              <c:f>'Sprint 3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3 Backlog'!$L$20:$Z$20</c:f>
              <c:numCache>
                <c:formatCode>General</c:formatCode>
                <c:ptCount val="15"/>
                <c:pt idx="0">
                  <c:v>300</c:v>
                </c:pt>
                <c:pt idx="1">
                  <c:v>300</c:v>
                </c:pt>
                <c:pt idx="2">
                  <c:v>300</c:v>
                </c:pt>
                <c:pt idx="3">
                  <c:v>300</c:v>
                </c:pt>
                <c:pt idx="4">
                  <c:v>280</c:v>
                </c:pt>
                <c:pt idx="5">
                  <c:v>280</c:v>
                </c:pt>
                <c:pt idx="6">
                  <c:v>180</c:v>
                </c:pt>
                <c:pt idx="7">
                  <c:v>180</c:v>
                </c:pt>
                <c:pt idx="8">
                  <c:v>180</c:v>
                </c:pt>
                <c:pt idx="9">
                  <c:v>150</c:v>
                </c:pt>
                <c:pt idx="10">
                  <c:v>150</c:v>
                </c:pt>
                <c:pt idx="11">
                  <c:v>150</c:v>
                </c:pt>
                <c:pt idx="12">
                  <c:v>150</c:v>
                </c:pt>
                <c:pt idx="13">
                  <c:v>120</c:v>
                </c:pt>
                <c:pt idx="14">
                  <c:v>0</c:v>
                </c:pt>
              </c:numCache>
            </c:numRef>
          </c:val>
          <c:smooth val="0"/>
          <c:extLst>
            <c:ext xmlns:c16="http://schemas.microsoft.com/office/drawing/2014/chart" uri="{C3380CC4-5D6E-409C-BE32-E72D297353CC}">
              <c16:uniqueId val="{00000001-2330-4692-9337-851D72724C4D}"/>
            </c:ext>
          </c:extLst>
        </c:ser>
        <c:dLbls>
          <c:showLegendKey val="0"/>
          <c:showVal val="0"/>
          <c:showCatName val="0"/>
          <c:showSerName val="0"/>
          <c:showPercent val="0"/>
          <c:showBubbleSize val="0"/>
        </c:dLbls>
        <c:smooth val="0"/>
        <c:axId val="1241720747"/>
        <c:axId val="48257194"/>
      </c:lineChart>
      <c:catAx>
        <c:axId val="1241720747"/>
        <c:scaling>
          <c:orientation val="minMax"/>
        </c:scaling>
        <c:delete val="0"/>
        <c:axPos val="b"/>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txPr>
          <a:bodyPr/>
          <a:lstStyle/>
          <a:p>
            <a:pPr lvl="0">
              <a:defRPr sz="900" b="0" i="0">
                <a:solidFill>
                  <a:schemeClr val="dk1"/>
                </a:solidFill>
                <a:latin typeface="+mn-lt"/>
              </a:defRPr>
            </a:pPr>
            <a:endParaRPr lang="en-US"/>
          </a:p>
        </c:txPr>
        <c:crossAx val="48257194"/>
        <c:crosses val="autoZero"/>
        <c:auto val="1"/>
        <c:lblAlgn val="ctr"/>
        <c:lblOffset val="100"/>
        <c:noMultiLvlLbl val="1"/>
      </c:catAx>
      <c:valAx>
        <c:axId val="48257194"/>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spPr>
          <a:ln/>
        </c:spPr>
        <c:txPr>
          <a:bodyPr/>
          <a:lstStyle/>
          <a:p>
            <a:pPr lvl="0">
              <a:defRPr sz="900" b="0" i="0">
                <a:solidFill>
                  <a:schemeClr val="dk1"/>
                </a:solidFill>
                <a:latin typeface="+mn-lt"/>
              </a:defRPr>
            </a:pPr>
            <a:endParaRPr lang="en-US"/>
          </a:p>
        </c:txPr>
        <c:crossAx val="1241720747"/>
        <c:crosses val="autoZero"/>
        <c:crossBetween val="between"/>
      </c:valAx>
      <c:spPr>
        <a:solidFill>
          <a:schemeClr val="lt1"/>
        </a:solidFill>
      </c:spPr>
    </c:plotArea>
    <c:plotVisOnly val="1"/>
    <c:dispBlanksAs val="zero"/>
    <c:showDLblsOverMax val="1"/>
  </c:chart>
  <c:spPr>
    <a:solidFill>
      <a:schemeClr val="lt1"/>
    </a:solidFill>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200" b="1" dirty="0">
                <a:solidFill>
                  <a:schemeClr val="tx1"/>
                </a:solidFill>
                <a:latin typeface="Times New Roman" panose="02020603050405020304" pitchFamily="18" charset="0"/>
                <a:cs typeface="Times New Roman" panose="02020603050405020304" pitchFamily="18" charset="0"/>
              </a:rPr>
              <a:t>Effort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Effort</c:v>
                </c:pt>
              </c:strCache>
            </c:strRef>
          </c:tx>
          <c:dPt>
            <c:idx val="0"/>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01-6AAA-480E-B28F-635F26BCB70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6AAA-480E-B28F-635F26BCB70D}"/>
              </c:ext>
            </c:extLst>
          </c:dPt>
          <c:dPt>
            <c:idx val="2"/>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5-6AAA-480E-B28F-635F26BCB70D}"/>
              </c:ext>
            </c:extLst>
          </c:dPt>
          <c:dPt>
            <c:idx val="3"/>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7-6AAA-480E-B28F-635F26BCB70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4228-4C24-AB32-6EE5C4F50EEE}"/>
              </c:ext>
            </c:extLst>
          </c:dPt>
          <c:dLbls>
            <c:dLbl>
              <c:idx val="0"/>
              <c:layout>
                <c:manualLayout>
                  <c:x val="4.1691919191919072E-2"/>
                  <c:y val="-5.0396825396825627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AAA-480E-B28F-635F26BCB70D}"/>
                </c:ext>
              </c:extLst>
            </c:dLbl>
            <c:dLbl>
              <c:idx val="1"/>
              <c:layout>
                <c:manualLayout>
                  <c:x val="4.169191919191919E-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AAA-480E-B28F-635F26BCB70D}"/>
                </c:ext>
              </c:extLst>
            </c:dLbl>
            <c:dLbl>
              <c:idx val="2"/>
              <c:layout>
                <c:manualLayout>
                  <c:x val="5.4520202020202017E-2"/>
                  <c:y val="-4.03174603174603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AAA-480E-B28F-635F26BCB70D}"/>
                </c:ext>
              </c:extLst>
            </c:dLbl>
            <c:dLbl>
              <c:idx val="4"/>
              <c:layout>
                <c:manualLayout>
                  <c:x val="-6.4141414141414166E-2"/>
                  <c:y val="-4.031746031746034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4228-4C24-AB32-6EE5C4F50EEE}"/>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Ca</c:v>
                </c:pt>
                <c:pt idx="1">
                  <c:v>Huy</c:v>
                </c:pt>
                <c:pt idx="2">
                  <c:v>Phuc</c:v>
                </c:pt>
                <c:pt idx="3">
                  <c:v>Trung</c:v>
                </c:pt>
                <c:pt idx="4">
                  <c:v>Nhan</c:v>
                </c:pt>
              </c:strCache>
            </c:strRef>
          </c:cat>
          <c:val>
            <c:numRef>
              <c:f>Sheet1!$B$2:$B$6</c:f>
              <c:numCache>
                <c:formatCode>General</c:formatCode>
                <c:ptCount val="5"/>
                <c:pt idx="0">
                  <c:v>44</c:v>
                </c:pt>
                <c:pt idx="1">
                  <c:v>53</c:v>
                </c:pt>
                <c:pt idx="2">
                  <c:v>56</c:v>
                </c:pt>
                <c:pt idx="3">
                  <c:v>80</c:v>
                </c:pt>
                <c:pt idx="4">
                  <c:v>63</c:v>
                </c:pt>
              </c:numCache>
            </c:numRef>
          </c:val>
          <c:extLst>
            <c:ext xmlns:c16="http://schemas.microsoft.com/office/drawing/2014/chart" uri="{C3380CC4-5D6E-409C-BE32-E72D297353CC}">
              <c16:uniqueId val="{00000008-6AAA-480E-B28F-635F26BCB70D}"/>
            </c:ext>
          </c:extLst>
        </c:ser>
        <c:dLbls>
          <c:showLegendKey val="0"/>
          <c:showVal val="0"/>
          <c:showCatName val="0"/>
          <c:showSerName val="0"/>
          <c:showPercent val="0"/>
          <c:showBubbleSize val="0"/>
          <c:showLeaderLines val="0"/>
        </c:dLbls>
      </c:pie3DChart>
      <c:spPr>
        <a:noFill/>
        <a:ln>
          <a:noFill/>
        </a:ln>
        <a:effectLst/>
      </c:spPr>
    </c:plotArea>
    <c:legend>
      <c:legendPos val="b"/>
      <c:layout>
        <c:manualLayout>
          <c:xMode val="edge"/>
          <c:yMode val="edge"/>
          <c:x val="0.19023851706036748"/>
          <c:y val="0.87462081692913396"/>
          <c:w val="0.61952296587926514"/>
          <c:h val="9.412918307086613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sz="1200" b="1" i="0">
                <a:solidFill>
                  <a:schemeClr val="dk1"/>
                </a:solidFill>
                <a:latin typeface="Calibri Light"/>
              </a:defRPr>
            </a:pPr>
            <a:r>
              <a:rPr lang="en-US" sz="1200" b="1" i="0">
                <a:solidFill>
                  <a:schemeClr val="dk1"/>
                </a:solidFill>
                <a:latin typeface="Calibri Light"/>
              </a:rPr>
              <a:t>Burn Down Chart</a:t>
            </a:r>
          </a:p>
        </c:rich>
      </c:tx>
      <c:overlay val="0"/>
    </c:title>
    <c:autoTitleDeleted val="0"/>
    <c:plotArea>
      <c:layout>
        <c:manualLayout>
          <c:xMode val="edge"/>
          <c:yMode val="edge"/>
          <c:x val="7.0646061187341777E-2"/>
          <c:y val="0.12941176470588234"/>
          <c:w val="0.90839781569543487"/>
          <c:h val="0.74291948800517582"/>
        </c:manualLayout>
      </c:layout>
      <c:lineChart>
        <c:grouping val="standard"/>
        <c:varyColors val="0"/>
        <c:ser>
          <c:idx val="1"/>
          <c:order val="0"/>
          <c:marker>
            <c:symbol val="none"/>
          </c:marker>
          <c:cat>
            <c:strRef>
              <c:f>'Sprint 4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4 Backlog'!$L$24:$Z$24</c:f>
              <c:numCache>
                <c:formatCode>General</c:formatCode>
                <c:ptCount val="15"/>
                <c:pt idx="0">
                  <c:v>305</c:v>
                </c:pt>
                <c:pt idx="1">
                  <c:v>283.21428571428572</c:v>
                </c:pt>
                <c:pt idx="2">
                  <c:v>261.42857142857144</c:v>
                </c:pt>
                <c:pt idx="3">
                  <c:v>239.64285714285714</c:v>
                </c:pt>
                <c:pt idx="4">
                  <c:v>217.85714285714286</c:v>
                </c:pt>
                <c:pt idx="5">
                  <c:v>196.07142857142858</c:v>
                </c:pt>
                <c:pt idx="6">
                  <c:v>174.28571428571428</c:v>
                </c:pt>
                <c:pt idx="7">
                  <c:v>152.5</c:v>
                </c:pt>
                <c:pt idx="8">
                  <c:v>130.71428571428572</c:v>
                </c:pt>
                <c:pt idx="9">
                  <c:v>108.92857142857144</c:v>
                </c:pt>
                <c:pt idx="10">
                  <c:v>87.142857142857167</c:v>
                </c:pt>
                <c:pt idx="11">
                  <c:v>65.357142857142861</c:v>
                </c:pt>
                <c:pt idx="12">
                  <c:v>43.571428571428555</c:v>
                </c:pt>
                <c:pt idx="13">
                  <c:v>21.785714285714278</c:v>
                </c:pt>
                <c:pt idx="14">
                  <c:v>0</c:v>
                </c:pt>
              </c:numCache>
            </c:numRef>
          </c:val>
          <c:smooth val="0"/>
          <c:extLst>
            <c:ext xmlns:c16="http://schemas.microsoft.com/office/drawing/2014/chart" uri="{C3380CC4-5D6E-409C-BE32-E72D297353CC}">
              <c16:uniqueId val="{00000000-BD6A-4F04-9F58-9B50D479CC3F}"/>
            </c:ext>
          </c:extLst>
        </c:ser>
        <c:ser>
          <c:idx val="0"/>
          <c:order val="1"/>
          <c:marker>
            <c:symbol val="none"/>
          </c:marker>
          <c:cat>
            <c:strRef>
              <c:f>'Sprint 4 Backlog'!$L$7:$Z$7</c:f>
              <c:strCache>
                <c:ptCount val="15"/>
                <c:pt idx="0">
                  <c:v>Day 0</c:v>
                </c:pt>
                <c:pt idx="1">
                  <c:v>Day 1</c:v>
                </c:pt>
                <c:pt idx="2">
                  <c:v>Day 2</c:v>
                </c:pt>
                <c:pt idx="3">
                  <c:v>Day 3</c:v>
                </c:pt>
                <c:pt idx="4">
                  <c:v>Day 4</c:v>
                </c:pt>
                <c:pt idx="5">
                  <c:v>Day 5</c:v>
                </c:pt>
                <c:pt idx="6">
                  <c:v>Day 6</c:v>
                </c:pt>
                <c:pt idx="7">
                  <c:v>Day 7</c:v>
                </c:pt>
                <c:pt idx="8">
                  <c:v>Day 8</c:v>
                </c:pt>
                <c:pt idx="9">
                  <c:v>Day 9</c:v>
                </c:pt>
                <c:pt idx="10">
                  <c:v>Day 10</c:v>
                </c:pt>
                <c:pt idx="11">
                  <c:v>Day 11</c:v>
                </c:pt>
                <c:pt idx="12">
                  <c:v>Day 12</c:v>
                </c:pt>
                <c:pt idx="13">
                  <c:v>Day 13</c:v>
                </c:pt>
                <c:pt idx="14">
                  <c:v>Day 14</c:v>
                </c:pt>
              </c:strCache>
            </c:strRef>
          </c:cat>
          <c:val>
            <c:numRef>
              <c:f>'Sprint 4 Backlog'!$L$23:$Z$23</c:f>
              <c:numCache>
                <c:formatCode>General</c:formatCode>
                <c:ptCount val="15"/>
                <c:pt idx="0">
                  <c:v>305</c:v>
                </c:pt>
                <c:pt idx="1">
                  <c:v>305</c:v>
                </c:pt>
                <c:pt idx="2">
                  <c:v>285</c:v>
                </c:pt>
                <c:pt idx="3">
                  <c:v>265</c:v>
                </c:pt>
                <c:pt idx="4">
                  <c:v>250</c:v>
                </c:pt>
                <c:pt idx="5">
                  <c:v>220</c:v>
                </c:pt>
                <c:pt idx="6">
                  <c:v>170</c:v>
                </c:pt>
                <c:pt idx="7">
                  <c:v>150</c:v>
                </c:pt>
                <c:pt idx="8">
                  <c:v>150</c:v>
                </c:pt>
                <c:pt idx="9">
                  <c:v>125</c:v>
                </c:pt>
                <c:pt idx="10">
                  <c:v>75</c:v>
                </c:pt>
                <c:pt idx="11">
                  <c:v>60</c:v>
                </c:pt>
                <c:pt idx="12">
                  <c:v>60</c:v>
                </c:pt>
                <c:pt idx="13">
                  <c:v>60</c:v>
                </c:pt>
                <c:pt idx="14">
                  <c:v>0</c:v>
                </c:pt>
              </c:numCache>
            </c:numRef>
          </c:val>
          <c:smooth val="0"/>
          <c:extLst>
            <c:ext xmlns:c16="http://schemas.microsoft.com/office/drawing/2014/chart" uri="{C3380CC4-5D6E-409C-BE32-E72D297353CC}">
              <c16:uniqueId val="{00000001-BD6A-4F04-9F58-9B50D479CC3F}"/>
            </c:ext>
          </c:extLst>
        </c:ser>
        <c:dLbls>
          <c:showLegendKey val="0"/>
          <c:showVal val="0"/>
          <c:showCatName val="0"/>
          <c:showSerName val="0"/>
          <c:showPercent val="0"/>
          <c:showBubbleSize val="0"/>
        </c:dLbls>
        <c:smooth val="0"/>
        <c:axId val="1241720747"/>
        <c:axId val="48257194"/>
      </c:lineChart>
      <c:catAx>
        <c:axId val="1241720747"/>
        <c:scaling>
          <c:orientation val="minMax"/>
        </c:scaling>
        <c:delete val="0"/>
        <c:axPos val="b"/>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txPr>
          <a:bodyPr/>
          <a:lstStyle/>
          <a:p>
            <a:pPr lvl="0">
              <a:defRPr sz="900" b="0" i="0">
                <a:solidFill>
                  <a:schemeClr val="dk1"/>
                </a:solidFill>
                <a:latin typeface="+mn-lt"/>
              </a:defRPr>
            </a:pPr>
            <a:endParaRPr lang="en-US"/>
          </a:p>
        </c:txPr>
        <c:crossAx val="48257194"/>
        <c:crosses val="autoZero"/>
        <c:auto val="1"/>
        <c:lblAlgn val="ctr"/>
        <c:lblOffset val="100"/>
        <c:noMultiLvlLbl val="1"/>
      </c:catAx>
      <c:valAx>
        <c:axId val="48257194"/>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spPr>
          <a:ln/>
        </c:spPr>
        <c:txPr>
          <a:bodyPr/>
          <a:lstStyle/>
          <a:p>
            <a:pPr lvl="0">
              <a:defRPr sz="900" b="0" i="0">
                <a:solidFill>
                  <a:schemeClr val="dk1"/>
                </a:solidFill>
                <a:latin typeface="+mn-lt"/>
              </a:defRPr>
            </a:pPr>
            <a:endParaRPr lang="en-US"/>
          </a:p>
        </c:txPr>
        <c:crossAx val="1241720747"/>
        <c:crosses val="autoZero"/>
        <c:crossBetween val="between"/>
      </c:valAx>
      <c:spPr>
        <a:solidFill>
          <a:schemeClr val="lt1"/>
        </a:solidFill>
      </c:spPr>
    </c:plotArea>
    <c:plotVisOnly val="1"/>
    <c:dispBlanksAs val="zero"/>
    <c:showDLblsOverMax val="1"/>
  </c:chart>
  <c:spPr>
    <a:solidFill>
      <a:schemeClr val="lt1"/>
    </a:solidFill>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0.48445</cdr:x>
      <cdr:y>0.43446</cdr:y>
    </cdr:from>
    <cdr:to>
      <cdr:x>0.57333</cdr:x>
      <cdr:y>0.51546</cdr:y>
    </cdr:to>
    <cdr:sp macro="" textlink="">
      <cdr:nvSpPr>
        <cdr:cNvPr id="2" name="TextBox 1">
          <a:extLst xmlns:a="http://schemas.openxmlformats.org/drawingml/2006/main">
            <a:ext uri="{FF2B5EF4-FFF2-40B4-BE49-F238E27FC236}">
              <a16:creationId xmlns:a16="http://schemas.microsoft.com/office/drawing/2014/main" id="{2D3F4E1D-9DEC-B7FA-7A37-22A4F077652B}"/>
            </a:ext>
          </a:extLst>
        </cdr:cNvPr>
        <cdr:cNvSpPr txBox="1"/>
      </cdr:nvSpPr>
      <cdr:spPr>
        <a:xfrm xmlns:a="http://schemas.openxmlformats.org/drawingml/2006/main">
          <a:off x="4746914" y="2525868"/>
          <a:ext cx="870962" cy="47091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200" b="1" dirty="0">
              <a:solidFill>
                <a:schemeClr val="bg1"/>
              </a:solidFill>
              <a:latin typeface="Times New Roman" panose="02020603050405020304" pitchFamily="18" charset="0"/>
              <a:cs typeface="Times New Roman" panose="02020603050405020304" pitchFamily="18" charset="0"/>
            </a:rPr>
            <a:t>46%</a:t>
          </a:r>
        </a:p>
      </cdr:txBody>
    </cdr:sp>
  </cdr:relSizeAnchor>
  <cdr:relSizeAnchor xmlns:cdr="http://schemas.openxmlformats.org/drawingml/2006/chartDrawing">
    <cdr:from>
      <cdr:x>0.21047</cdr:x>
      <cdr:y>0.26808</cdr:y>
    </cdr:from>
    <cdr:to>
      <cdr:x>0.30297</cdr:x>
      <cdr:y>0.36402</cdr:y>
    </cdr:to>
    <cdr:sp macro="" textlink="">
      <cdr:nvSpPr>
        <cdr:cNvPr id="3" name="TextBox 1">
          <a:extLst xmlns:a="http://schemas.openxmlformats.org/drawingml/2006/main">
            <a:ext uri="{FF2B5EF4-FFF2-40B4-BE49-F238E27FC236}">
              <a16:creationId xmlns:a16="http://schemas.microsoft.com/office/drawing/2014/main" id="{4A4C1394-3DEF-2015-9B96-5ED285471935}"/>
            </a:ext>
          </a:extLst>
        </cdr:cNvPr>
        <cdr:cNvSpPr txBox="1"/>
      </cdr:nvSpPr>
      <cdr:spPr>
        <a:xfrm xmlns:a="http://schemas.openxmlformats.org/drawingml/2006/main">
          <a:off x="2062357" y="1558563"/>
          <a:ext cx="906372" cy="55773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3200" b="1" dirty="0">
              <a:solidFill>
                <a:schemeClr val="bg1"/>
              </a:solidFill>
              <a:latin typeface="Times New Roman" panose="02020603050405020304" pitchFamily="18" charset="0"/>
              <a:cs typeface="Times New Roman" panose="02020603050405020304" pitchFamily="18" charset="0"/>
            </a:rPr>
            <a:t>27%</a:t>
          </a:r>
        </a:p>
      </cdr:txBody>
    </cdr:sp>
  </cdr:relSizeAnchor>
  <cdr:relSizeAnchor xmlns:cdr="http://schemas.openxmlformats.org/drawingml/2006/chartDrawing">
    <cdr:from>
      <cdr:x>0.21324</cdr:x>
      <cdr:y>0.62923</cdr:y>
    </cdr:from>
    <cdr:to>
      <cdr:x>0.30297</cdr:x>
      <cdr:y>0.72118</cdr:y>
    </cdr:to>
    <cdr:sp macro="" textlink="">
      <cdr:nvSpPr>
        <cdr:cNvPr id="4" name="TextBox 1">
          <a:extLst xmlns:a="http://schemas.openxmlformats.org/drawingml/2006/main">
            <a:ext uri="{FF2B5EF4-FFF2-40B4-BE49-F238E27FC236}">
              <a16:creationId xmlns:a16="http://schemas.microsoft.com/office/drawing/2014/main" id="{0B71F9AE-11E4-1F81-779F-E9B1AB733F0D}"/>
            </a:ext>
          </a:extLst>
        </cdr:cNvPr>
        <cdr:cNvSpPr txBox="1"/>
      </cdr:nvSpPr>
      <cdr:spPr>
        <a:xfrm xmlns:a="http://schemas.openxmlformats.org/drawingml/2006/main">
          <a:off x="2089435" y="3658186"/>
          <a:ext cx="879294" cy="53455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3200" b="1" dirty="0">
              <a:solidFill>
                <a:schemeClr val="bg1"/>
              </a:solidFill>
              <a:latin typeface="Times New Roman" panose="02020603050405020304" pitchFamily="18" charset="0"/>
              <a:cs typeface="Times New Roman" panose="02020603050405020304" pitchFamily="18" charset="0"/>
            </a:rPr>
            <a:t>27%</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8CD44-19F2-4319-AE0B-2DCC42EEAF6F}"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3982A-5D6B-41A8-A788-697AC8EE34BB}" type="slidenum">
              <a:rPr lang="zh-CN" altLang="en-US" smtClean="0"/>
              <a:t>‹#›</a:t>
            </a:fld>
            <a:endParaRPr lang="zh-CN" altLang="en-US"/>
          </a:p>
        </p:txBody>
      </p:sp>
    </p:spTree>
    <p:extLst>
      <p:ext uri="{BB962C8B-B14F-4D97-AF65-F5344CB8AC3E}">
        <p14:creationId xmlns:p14="http://schemas.microsoft.com/office/powerpoint/2010/main" val="984503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a:t>
            </a:fld>
            <a:endParaRPr lang="zh-CN" altLang="en-US"/>
          </a:p>
        </p:txBody>
      </p:sp>
    </p:spTree>
    <p:extLst>
      <p:ext uri="{BB962C8B-B14F-4D97-AF65-F5344CB8AC3E}">
        <p14:creationId xmlns:p14="http://schemas.microsoft.com/office/powerpoint/2010/main" val="309137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17</a:t>
            </a:fld>
            <a:endParaRPr lang="zh-CN" altLang="en-US"/>
          </a:p>
        </p:txBody>
      </p:sp>
    </p:spTree>
    <p:extLst>
      <p:ext uri="{BB962C8B-B14F-4D97-AF65-F5344CB8AC3E}">
        <p14:creationId xmlns:p14="http://schemas.microsoft.com/office/powerpoint/2010/main" val="2885400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18</a:t>
            </a:fld>
            <a:endParaRPr lang="zh-CN" altLang="en-US"/>
          </a:p>
        </p:txBody>
      </p:sp>
    </p:spTree>
    <p:extLst>
      <p:ext uri="{BB962C8B-B14F-4D97-AF65-F5344CB8AC3E}">
        <p14:creationId xmlns:p14="http://schemas.microsoft.com/office/powerpoint/2010/main" val="2640334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19</a:t>
            </a:fld>
            <a:endParaRPr lang="zh-CN" altLang="en-US"/>
          </a:p>
        </p:txBody>
      </p:sp>
    </p:spTree>
    <p:extLst>
      <p:ext uri="{BB962C8B-B14F-4D97-AF65-F5344CB8AC3E}">
        <p14:creationId xmlns:p14="http://schemas.microsoft.com/office/powerpoint/2010/main" val="2958765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20</a:t>
            </a:fld>
            <a:endParaRPr lang="zh-CN" altLang="en-US"/>
          </a:p>
        </p:txBody>
      </p:sp>
    </p:spTree>
    <p:extLst>
      <p:ext uri="{BB962C8B-B14F-4D97-AF65-F5344CB8AC3E}">
        <p14:creationId xmlns:p14="http://schemas.microsoft.com/office/powerpoint/2010/main" val="3561293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21</a:t>
            </a:fld>
            <a:endParaRPr lang="zh-CN" altLang="en-US"/>
          </a:p>
        </p:txBody>
      </p:sp>
    </p:spTree>
    <p:extLst>
      <p:ext uri="{BB962C8B-B14F-4D97-AF65-F5344CB8AC3E}">
        <p14:creationId xmlns:p14="http://schemas.microsoft.com/office/powerpoint/2010/main" val="748955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22</a:t>
            </a:fld>
            <a:endParaRPr lang="zh-CN" altLang="en-US"/>
          </a:p>
        </p:txBody>
      </p:sp>
    </p:spTree>
    <p:extLst>
      <p:ext uri="{BB962C8B-B14F-4D97-AF65-F5344CB8AC3E}">
        <p14:creationId xmlns:p14="http://schemas.microsoft.com/office/powerpoint/2010/main" val="172702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23</a:t>
            </a:fld>
            <a:endParaRPr lang="zh-CN" altLang="en-US"/>
          </a:p>
        </p:txBody>
      </p:sp>
    </p:spTree>
    <p:extLst>
      <p:ext uri="{BB962C8B-B14F-4D97-AF65-F5344CB8AC3E}">
        <p14:creationId xmlns:p14="http://schemas.microsoft.com/office/powerpoint/2010/main" val="1223130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24</a:t>
            </a:fld>
            <a:endParaRPr lang="zh-CN" altLang="en-US"/>
          </a:p>
        </p:txBody>
      </p:sp>
    </p:spTree>
    <p:extLst>
      <p:ext uri="{BB962C8B-B14F-4D97-AF65-F5344CB8AC3E}">
        <p14:creationId xmlns:p14="http://schemas.microsoft.com/office/powerpoint/2010/main" val="2821205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26</a:t>
            </a:fld>
            <a:endParaRPr lang="zh-CN" altLang="en-US"/>
          </a:p>
        </p:txBody>
      </p:sp>
    </p:spTree>
    <p:extLst>
      <p:ext uri="{BB962C8B-B14F-4D97-AF65-F5344CB8AC3E}">
        <p14:creationId xmlns:p14="http://schemas.microsoft.com/office/powerpoint/2010/main" val="43541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29</a:t>
            </a:fld>
            <a:endParaRPr lang="zh-CN" altLang="en-US"/>
          </a:p>
        </p:txBody>
      </p:sp>
    </p:spTree>
    <p:extLst>
      <p:ext uri="{BB962C8B-B14F-4D97-AF65-F5344CB8AC3E}">
        <p14:creationId xmlns:p14="http://schemas.microsoft.com/office/powerpoint/2010/main" val="63071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a:t>
            </a:fld>
            <a:endParaRPr lang="zh-CN" altLang="en-US"/>
          </a:p>
        </p:txBody>
      </p:sp>
    </p:spTree>
    <p:extLst>
      <p:ext uri="{BB962C8B-B14F-4D97-AF65-F5344CB8AC3E}">
        <p14:creationId xmlns:p14="http://schemas.microsoft.com/office/powerpoint/2010/main" val="2018535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30</a:t>
            </a:fld>
            <a:endParaRPr lang="zh-CN" altLang="en-US"/>
          </a:p>
        </p:txBody>
      </p:sp>
    </p:spTree>
    <p:extLst>
      <p:ext uri="{BB962C8B-B14F-4D97-AF65-F5344CB8AC3E}">
        <p14:creationId xmlns:p14="http://schemas.microsoft.com/office/powerpoint/2010/main" val="2892638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499e79ef4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2499e79ef4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2499e79ef4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499e79ef44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g2499e79ef44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g2499e79ef44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34</a:t>
            </a:fld>
            <a:endParaRPr lang="zh-CN" altLang="en-US"/>
          </a:p>
        </p:txBody>
      </p:sp>
    </p:spTree>
    <p:extLst>
      <p:ext uri="{BB962C8B-B14F-4D97-AF65-F5344CB8AC3E}">
        <p14:creationId xmlns:p14="http://schemas.microsoft.com/office/powerpoint/2010/main" val="233943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35</a:t>
            </a:fld>
            <a:endParaRPr lang="zh-CN" altLang="en-US"/>
          </a:p>
        </p:txBody>
      </p:sp>
    </p:spTree>
    <p:extLst>
      <p:ext uri="{BB962C8B-B14F-4D97-AF65-F5344CB8AC3E}">
        <p14:creationId xmlns:p14="http://schemas.microsoft.com/office/powerpoint/2010/main" val="2316182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499e79ef44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2499e79ef44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2499e79ef44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499e79ef44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g2499e79ef44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2499e79ef44_0_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499e79ef44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g2499e79ef44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g2499e79ef44_0_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499e79ef44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2499e79ef44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2499e79ef44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499e79ef44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g2499e79ef44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2499e79ef44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4</a:t>
            </a:fld>
            <a:endParaRPr lang="zh-CN" altLang="en-US"/>
          </a:p>
        </p:txBody>
      </p:sp>
    </p:spTree>
    <p:extLst>
      <p:ext uri="{BB962C8B-B14F-4D97-AF65-F5344CB8AC3E}">
        <p14:creationId xmlns:p14="http://schemas.microsoft.com/office/powerpoint/2010/main" val="1929034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499e79ef44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g2499e79ef44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2499e79ef44_0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43</a:t>
            </a:fld>
            <a:endParaRPr lang="zh-CN" altLang="en-US"/>
          </a:p>
        </p:txBody>
      </p:sp>
    </p:spTree>
    <p:extLst>
      <p:ext uri="{BB962C8B-B14F-4D97-AF65-F5344CB8AC3E}">
        <p14:creationId xmlns:p14="http://schemas.microsoft.com/office/powerpoint/2010/main" val="1500094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60</a:t>
            </a:fld>
            <a:endParaRPr lang="zh-CN" altLang="en-US"/>
          </a:p>
        </p:txBody>
      </p:sp>
    </p:spTree>
    <p:extLst>
      <p:ext uri="{BB962C8B-B14F-4D97-AF65-F5344CB8AC3E}">
        <p14:creationId xmlns:p14="http://schemas.microsoft.com/office/powerpoint/2010/main" val="1706812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61</a:t>
            </a:fld>
            <a:endParaRPr lang="zh-CN" altLang="en-US"/>
          </a:p>
        </p:txBody>
      </p:sp>
    </p:spTree>
    <p:extLst>
      <p:ext uri="{BB962C8B-B14F-4D97-AF65-F5344CB8AC3E}">
        <p14:creationId xmlns:p14="http://schemas.microsoft.com/office/powerpoint/2010/main" val="1935991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5</a:t>
            </a:fld>
            <a:endParaRPr lang="zh-CN" altLang="en-US"/>
          </a:p>
        </p:txBody>
      </p:sp>
    </p:spTree>
    <p:extLst>
      <p:ext uri="{BB962C8B-B14F-4D97-AF65-F5344CB8AC3E}">
        <p14:creationId xmlns:p14="http://schemas.microsoft.com/office/powerpoint/2010/main" val="387494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8</a:t>
            </a:fld>
            <a:endParaRPr lang="zh-CN" altLang="en-US"/>
          </a:p>
        </p:txBody>
      </p:sp>
    </p:spTree>
    <p:extLst>
      <p:ext uri="{BB962C8B-B14F-4D97-AF65-F5344CB8AC3E}">
        <p14:creationId xmlns:p14="http://schemas.microsoft.com/office/powerpoint/2010/main" val="2349915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9</a:t>
            </a:fld>
            <a:endParaRPr lang="zh-CN" altLang="en-US"/>
          </a:p>
        </p:txBody>
      </p:sp>
    </p:spTree>
    <p:extLst>
      <p:ext uri="{BB962C8B-B14F-4D97-AF65-F5344CB8AC3E}">
        <p14:creationId xmlns:p14="http://schemas.microsoft.com/office/powerpoint/2010/main" val="592162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14</a:t>
            </a:fld>
            <a:endParaRPr lang="zh-CN" altLang="en-US"/>
          </a:p>
        </p:txBody>
      </p:sp>
    </p:spTree>
    <p:extLst>
      <p:ext uri="{BB962C8B-B14F-4D97-AF65-F5344CB8AC3E}">
        <p14:creationId xmlns:p14="http://schemas.microsoft.com/office/powerpoint/2010/main" val="1508071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15</a:t>
            </a:fld>
            <a:endParaRPr lang="zh-CN" altLang="en-US"/>
          </a:p>
        </p:txBody>
      </p:sp>
    </p:spTree>
    <p:extLst>
      <p:ext uri="{BB962C8B-B14F-4D97-AF65-F5344CB8AC3E}">
        <p14:creationId xmlns:p14="http://schemas.microsoft.com/office/powerpoint/2010/main" val="2902576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16</a:t>
            </a:fld>
            <a:endParaRPr lang="zh-CN" altLang="en-US"/>
          </a:p>
        </p:txBody>
      </p:sp>
    </p:spTree>
    <p:extLst>
      <p:ext uri="{BB962C8B-B14F-4D97-AF65-F5344CB8AC3E}">
        <p14:creationId xmlns:p14="http://schemas.microsoft.com/office/powerpoint/2010/main" val="222571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751840"/>
            <a:ext cx="12192000" cy="0"/>
          </a:xfrm>
          <a:prstGeom prst="line">
            <a:avLst/>
          </a:prstGeom>
          <a:ln w="12700">
            <a:solidFill>
              <a:srgbClr val="1D4251"/>
            </a:solidFill>
          </a:ln>
        </p:spPr>
        <p:style>
          <a:lnRef idx="1">
            <a:schemeClr val="accent1"/>
          </a:lnRef>
          <a:fillRef idx="0">
            <a:schemeClr val="accent1"/>
          </a:fillRef>
          <a:effectRef idx="0">
            <a:schemeClr val="accent1"/>
          </a:effectRef>
          <a:fontRef idx="minor">
            <a:schemeClr val="tx1"/>
          </a:fontRef>
        </p:style>
      </p:cxnSp>
      <p:sp>
        <p:nvSpPr>
          <p:cNvPr id="3" name="TextBox 24"/>
          <p:cNvSpPr txBox="1">
            <a:spLocks/>
          </p:cNvSpPr>
          <p:nvPr userDrawn="1"/>
        </p:nvSpPr>
        <p:spPr bwMode="auto">
          <a:xfrm>
            <a:off x="4222993" y="280123"/>
            <a:ext cx="1392235" cy="283031"/>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en-US" altLang="zh-CN" sz="2800" b="1" dirty="0">
                <a:solidFill>
                  <a:srgbClr val="1D4251"/>
                </a:solidFill>
                <a:latin typeface="Arial" panose="020B0604020202020204" pitchFamily="34" charset="0"/>
                <a:ea typeface="Architecture" panose="020B0500000000000000" pitchFamily="34" charset="0"/>
                <a:cs typeface="Arial" panose="020B0604020202020204" pitchFamily="34" charset="0"/>
              </a:rPr>
              <a:t>CRAFT VILLAGE POLLUTION MONITOR SYSTEM</a:t>
            </a:r>
            <a:endParaRPr lang="zh-CN" altLang="en-US" sz="2800" b="1" dirty="0">
              <a:solidFill>
                <a:srgbClr val="1D4251"/>
              </a:solidFill>
              <a:latin typeface="Arial" panose="020B0604020202020204" pitchFamily="34" charset="0"/>
              <a:ea typeface="Architecture" panose="020B0500000000000000" pitchFamily="34" charset="0"/>
              <a:cs typeface="Arial" panose="020B0604020202020204" pitchFamily="34" charset="0"/>
            </a:endParaRPr>
          </a:p>
        </p:txBody>
      </p:sp>
      <p:sp>
        <p:nvSpPr>
          <p:cNvPr id="4" name="箭头: V 形 7"/>
          <p:cNvSpPr/>
          <p:nvPr userDrawn="1"/>
        </p:nvSpPr>
        <p:spPr>
          <a:xfrm>
            <a:off x="231580" y="208641"/>
            <a:ext cx="425996" cy="425996"/>
          </a:xfrm>
          <a:prstGeom prst="chevron">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4" presetClass="entr" presetSubtype="1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cxnSp>
        <p:nvCxnSpPr>
          <p:cNvPr id="2" name="直接连接符 1"/>
          <p:cNvCxnSpPr/>
          <p:nvPr userDrawn="1"/>
        </p:nvCxnSpPr>
        <p:spPr>
          <a:xfrm>
            <a:off x="0" y="751840"/>
            <a:ext cx="12192000" cy="0"/>
          </a:xfrm>
          <a:prstGeom prst="line">
            <a:avLst/>
          </a:prstGeom>
          <a:ln w="12700">
            <a:solidFill>
              <a:srgbClr val="1D4251"/>
            </a:solidFill>
          </a:ln>
        </p:spPr>
        <p:style>
          <a:lnRef idx="1">
            <a:schemeClr val="accent1"/>
          </a:lnRef>
          <a:fillRef idx="0">
            <a:schemeClr val="accent1"/>
          </a:fillRef>
          <a:effectRef idx="0">
            <a:schemeClr val="accent1"/>
          </a:effectRef>
          <a:fontRef idx="minor">
            <a:schemeClr val="tx1"/>
          </a:fontRef>
        </p:style>
      </p:cxnSp>
      <p:sp>
        <p:nvSpPr>
          <p:cNvPr id="4" name="箭头: V 形 7"/>
          <p:cNvSpPr/>
          <p:nvPr userDrawn="1"/>
        </p:nvSpPr>
        <p:spPr>
          <a:xfrm>
            <a:off x="231580" y="208641"/>
            <a:ext cx="425996" cy="425996"/>
          </a:xfrm>
          <a:prstGeom prst="chevron">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Tree>
    <p:extLst>
      <p:ext uri="{BB962C8B-B14F-4D97-AF65-F5344CB8AC3E}">
        <p14:creationId xmlns:p14="http://schemas.microsoft.com/office/powerpoint/2010/main" val="174609582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4" presetClass="entr" presetSubtype="10"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4797" b="-1"/>
          <a:stretch/>
        </p:blipFill>
        <p:spPr>
          <a:xfrm>
            <a:off x="-1" y="-88899"/>
            <a:ext cx="12230101" cy="6946900"/>
          </a:xfrm>
          <a:prstGeom prst="rect">
            <a:avLst/>
          </a:prstGeom>
        </p:spPr>
      </p:pic>
      <p:sp>
        <p:nvSpPr>
          <p:cNvPr id="4" name="矩形 3"/>
          <p:cNvSpPr/>
          <p:nvPr userDrawn="1"/>
        </p:nvSpPr>
        <p:spPr>
          <a:xfrm>
            <a:off x="-1" y="-88899"/>
            <a:ext cx="12230101" cy="694689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4901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6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1" r:id="rId4"/>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4.png"/><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g"/><Relationship Id="rId10" Type="http://schemas.microsoft.com/office/2007/relationships/hdphoto" Target="../media/hdphoto2.wdp"/><Relationship Id="rId4" Type="http://schemas.openxmlformats.org/officeDocument/2006/relationships/image" Target="../media/image13.jp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6000">
              <a:schemeClr val="bg1"/>
            </a:gs>
            <a:gs pos="88000">
              <a:schemeClr val="accent5">
                <a:lumMod val="45000"/>
                <a:lumOff val="55000"/>
              </a:schemeClr>
            </a:gs>
            <a:gs pos="100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7" name="矩形 1">
            <a:extLst>
              <a:ext uri="{FF2B5EF4-FFF2-40B4-BE49-F238E27FC236}">
                <a16:creationId xmlns:a16="http://schemas.microsoft.com/office/drawing/2014/main" id="{D35ACA42-56C2-640A-85A5-571B4158DEBF}"/>
              </a:ext>
            </a:extLst>
          </p:cNvPr>
          <p:cNvSpPr/>
          <p:nvPr/>
        </p:nvSpPr>
        <p:spPr>
          <a:xfrm>
            <a:off x="1" y="1471968"/>
            <a:ext cx="12191999" cy="2551393"/>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80">
              <a:cs typeface="+mn-ea"/>
              <a:sym typeface="+mn-lt"/>
            </a:endParaRPr>
          </a:p>
        </p:txBody>
      </p:sp>
      <p:sp>
        <p:nvSpPr>
          <p:cNvPr id="28" name="Title 1">
            <a:extLst>
              <a:ext uri="{FF2B5EF4-FFF2-40B4-BE49-F238E27FC236}">
                <a16:creationId xmlns:a16="http://schemas.microsoft.com/office/drawing/2014/main" id="{FF9225C2-FBC0-6DAA-8127-22E8E961AE82}"/>
              </a:ext>
            </a:extLst>
          </p:cNvPr>
          <p:cNvSpPr txBox="1">
            <a:spLocks/>
          </p:cNvSpPr>
          <p:nvPr/>
        </p:nvSpPr>
        <p:spPr>
          <a:xfrm>
            <a:off x="0" y="1750603"/>
            <a:ext cx="12192000" cy="56462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4267" b="1" dirty="0">
                <a:solidFill>
                  <a:schemeClr val="bg1"/>
                </a:solidFill>
                <a:effectLst>
                  <a:outerShdw blurRad="38100" dist="38100" dir="2700000" algn="tl">
                    <a:srgbClr val="000000">
                      <a:alpha val="43137"/>
                    </a:srgbClr>
                  </a:outerShdw>
                </a:effectLst>
                <a:latin typeface="Arial Black" panose="020B0A04020102020204" pitchFamily="34" charset="0"/>
              </a:rPr>
              <a:t>Capstone Project Defense</a:t>
            </a:r>
          </a:p>
        </p:txBody>
      </p:sp>
      <p:sp>
        <p:nvSpPr>
          <p:cNvPr id="29" name="Subtitle 2">
            <a:extLst>
              <a:ext uri="{FF2B5EF4-FFF2-40B4-BE49-F238E27FC236}">
                <a16:creationId xmlns:a16="http://schemas.microsoft.com/office/drawing/2014/main" id="{085123BB-53F6-0F70-FA83-A286E1FF9FAF}"/>
              </a:ext>
            </a:extLst>
          </p:cNvPr>
          <p:cNvSpPr txBox="1">
            <a:spLocks/>
          </p:cNvSpPr>
          <p:nvPr/>
        </p:nvSpPr>
        <p:spPr>
          <a:xfrm>
            <a:off x="1" y="2593859"/>
            <a:ext cx="12191999" cy="10183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667" b="1" dirty="0">
                <a:solidFill>
                  <a:srgbClr val="FFFF00"/>
                </a:solidFill>
                <a:effectLst>
                  <a:outerShdw blurRad="38100" dist="38100" dir="2700000" algn="tl">
                    <a:srgbClr val="000000">
                      <a:alpha val="43137"/>
                    </a:srgbClr>
                  </a:outerShdw>
                </a:effectLst>
                <a:latin typeface="+mj-lt"/>
              </a:rPr>
              <a:t>Software Engineering (ABET), Management Information System (ABET) &amp; Network Security</a:t>
            </a:r>
          </a:p>
        </p:txBody>
      </p:sp>
      <p:pic>
        <p:nvPicPr>
          <p:cNvPr id="30" name="Picture 29">
            <a:extLst>
              <a:ext uri="{FF2B5EF4-FFF2-40B4-BE49-F238E27FC236}">
                <a16:creationId xmlns:a16="http://schemas.microsoft.com/office/drawing/2014/main" id="{B8417231-0A55-78D6-A585-630310D010C2}"/>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10915" y="126532"/>
            <a:ext cx="2318525" cy="740242"/>
          </a:xfrm>
          <a:prstGeom prst="rect">
            <a:avLst/>
          </a:prstGeom>
        </p:spPr>
      </p:pic>
      <p:pic>
        <p:nvPicPr>
          <p:cNvPr id="31" name="Picture 30">
            <a:extLst>
              <a:ext uri="{FF2B5EF4-FFF2-40B4-BE49-F238E27FC236}">
                <a16:creationId xmlns:a16="http://schemas.microsoft.com/office/drawing/2014/main" id="{4B72D954-F512-ACE4-B53D-24DEFC1F0C4E}"/>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8413" y="126532"/>
            <a:ext cx="2507798" cy="740243"/>
          </a:xfrm>
          <a:prstGeom prst="rect">
            <a:avLst/>
          </a:prstGeom>
        </p:spPr>
      </p:pic>
      <p:grpSp>
        <p:nvGrpSpPr>
          <p:cNvPr id="32" name="Group 31">
            <a:extLst>
              <a:ext uri="{FF2B5EF4-FFF2-40B4-BE49-F238E27FC236}">
                <a16:creationId xmlns:a16="http://schemas.microsoft.com/office/drawing/2014/main" id="{FEA85A19-7EBF-D0D2-7956-1C34C8B6D879}"/>
              </a:ext>
            </a:extLst>
          </p:cNvPr>
          <p:cNvGrpSpPr/>
          <p:nvPr/>
        </p:nvGrpSpPr>
        <p:grpSpPr>
          <a:xfrm>
            <a:off x="138413" y="4301997"/>
            <a:ext cx="11891027" cy="843257"/>
            <a:chOff x="761634" y="6188101"/>
            <a:chExt cx="8863082" cy="589091"/>
          </a:xfrm>
        </p:grpSpPr>
        <p:pic>
          <p:nvPicPr>
            <p:cNvPr id="33" name="Picture 2" descr="Đại học Duy Tân vào Top 145  trường đại học tốt nhất châu Á">
              <a:extLst>
                <a:ext uri="{FF2B5EF4-FFF2-40B4-BE49-F238E27FC236}">
                  <a16:creationId xmlns:a16="http://schemas.microsoft.com/office/drawing/2014/main" id="{186E58E7-8A12-51B0-A231-45C8832E53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652" y="6220945"/>
              <a:ext cx="1434734" cy="5562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BET Accreditation &amp; Assessment Essentials | ABET">
              <a:extLst>
                <a:ext uri="{FF2B5EF4-FFF2-40B4-BE49-F238E27FC236}">
                  <a16:creationId xmlns:a16="http://schemas.microsoft.com/office/drawing/2014/main" id="{90140DAD-7178-9C39-EC0F-515F125EB0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0724" y="6188101"/>
              <a:ext cx="583992" cy="5839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Top 500 Đại học Tốt nhất Thế giới theo Bảng xếp hạng Times Higher Education (THE) năm 2023">
              <a:extLst>
                <a:ext uri="{FF2B5EF4-FFF2-40B4-BE49-F238E27FC236}">
                  <a16:creationId xmlns:a16="http://schemas.microsoft.com/office/drawing/2014/main" id="{635DA892-BE15-60EB-8DA3-3160CBCFBB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634" y="6220944"/>
              <a:ext cx="1434736" cy="55624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ĐH Duy Tân trong Top 801-1.000 trường Tốt nhất thế giới 2023 theo xếp hạng của QS World University Rankings">
              <a:extLst>
                <a:ext uri="{FF2B5EF4-FFF2-40B4-BE49-F238E27FC236}">
                  <a16:creationId xmlns:a16="http://schemas.microsoft.com/office/drawing/2014/main" id="{7A6BCDC7-F7C5-A1D9-E20C-BB23D3CE18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2701" y="6220944"/>
              <a:ext cx="1434737" cy="5562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ĐH Duy Tân trong Top 251-300 thế giới về lĩnh vực Công nghệ Thông tin theo xếp hạng Times Higher Education (THE)">
              <a:extLst>
                <a:ext uri="{FF2B5EF4-FFF2-40B4-BE49-F238E27FC236}">
                  <a16:creationId xmlns:a16="http://schemas.microsoft.com/office/drawing/2014/main" id="{90C3AC39-632F-B412-E5AE-5A388A044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97752" y="6215845"/>
              <a:ext cx="1434737" cy="556248"/>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457FE5F-1DE4-7AC7-6201-00FED3922594}"/>
              </a:ext>
            </a:extLst>
          </p:cNvPr>
          <p:cNvSpPr txBox="1"/>
          <p:nvPr/>
        </p:nvSpPr>
        <p:spPr>
          <a:xfrm>
            <a:off x="3759103" y="3546517"/>
            <a:ext cx="4673793"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Danang, 25 - 28, May 2023</a:t>
            </a:r>
          </a:p>
        </p:txBody>
      </p:sp>
    </p:spTree>
    <p:extLst>
      <p:ext uri="{BB962C8B-B14F-4D97-AF65-F5344CB8AC3E}">
        <p14:creationId xmlns:p14="http://schemas.microsoft.com/office/powerpoint/2010/main" val="381100859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D473-712B-0932-B0E6-9CEB8ACAD6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pic>
        <p:nvPicPr>
          <p:cNvPr id="7" name="Picture 6">
            <a:extLst>
              <a:ext uri="{FF2B5EF4-FFF2-40B4-BE49-F238E27FC236}">
                <a16:creationId xmlns:a16="http://schemas.microsoft.com/office/drawing/2014/main" id="{2A01092B-88A2-CEC9-C6E1-E438182A9FF5}"/>
              </a:ext>
            </a:extLst>
          </p:cNvPr>
          <p:cNvPicPr>
            <a:picLocks noChangeAspect="1"/>
          </p:cNvPicPr>
          <p:nvPr/>
        </p:nvPicPr>
        <p:blipFill>
          <a:blip r:embed="rId3"/>
          <a:stretch>
            <a:fillRect/>
          </a:stretch>
        </p:blipFill>
        <p:spPr>
          <a:xfrm>
            <a:off x="335016" y="2443209"/>
            <a:ext cx="1636759" cy="1636759"/>
          </a:xfrm>
          <a:prstGeom prst="rect">
            <a:avLst/>
          </a:prstGeom>
        </p:spPr>
      </p:pic>
      <p:pic>
        <p:nvPicPr>
          <p:cNvPr id="8" name="Picture 7">
            <a:extLst>
              <a:ext uri="{FF2B5EF4-FFF2-40B4-BE49-F238E27FC236}">
                <a16:creationId xmlns:a16="http://schemas.microsoft.com/office/drawing/2014/main" id="{1316150E-0642-BC37-D55E-E48206824847}"/>
              </a:ext>
            </a:extLst>
          </p:cNvPr>
          <p:cNvPicPr>
            <a:picLocks noChangeAspect="1"/>
          </p:cNvPicPr>
          <p:nvPr/>
        </p:nvPicPr>
        <p:blipFill>
          <a:blip r:embed="rId4"/>
          <a:stretch>
            <a:fillRect/>
          </a:stretch>
        </p:blipFill>
        <p:spPr>
          <a:xfrm>
            <a:off x="4408198" y="2426285"/>
            <a:ext cx="3711899" cy="1670610"/>
          </a:xfrm>
          <a:prstGeom prst="rect">
            <a:avLst/>
          </a:prstGeom>
        </p:spPr>
      </p:pic>
      <p:sp>
        <p:nvSpPr>
          <p:cNvPr id="9" name="Arrow: Right 8">
            <a:extLst>
              <a:ext uri="{FF2B5EF4-FFF2-40B4-BE49-F238E27FC236}">
                <a16:creationId xmlns:a16="http://schemas.microsoft.com/office/drawing/2014/main" id="{16B6BA61-5778-2C75-587F-DB8570E1408B}"/>
              </a:ext>
            </a:extLst>
          </p:cNvPr>
          <p:cNvSpPr/>
          <p:nvPr/>
        </p:nvSpPr>
        <p:spPr>
          <a:xfrm>
            <a:off x="2484574" y="2991025"/>
            <a:ext cx="1410825" cy="541129"/>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FA95674-CAF8-964D-0B86-CFA660DFD078}"/>
              </a:ext>
            </a:extLst>
          </p:cNvPr>
          <p:cNvSpPr/>
          <p:nvPr/>
        </p:nvSpPr>
        <p:spPr>
          <a:xfrm>
            <a:off x="8468559" y="2991025"/>
            <a:ext cx="1410825" cy="541129"/>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1BA0BD8-B6B2-42BA-75A3-E74BB3C591D7}"/>
              </a:ext>
            </a:extLst>
          </p:cNvPr>
          <p:cNvPicPr>
            <a:picLocks noChangeAspect="1"/>
          </p:cNvPicPr>
          <p:nvPr/>
        </p:nvPicPr>
        <p:blipFill>
          <a:blip r:embed="rId5"/>
          <a:stretch>
            <a:fillRect/>
          </a:stretch>
        </p:blipFill>
        <p:spPr>
          <a:xfrm>
            <a:off x="10392183" y="2319617"/>
            <a:ext cx="1630900" cy="1931909"/>
          </a:xfrm>
          <a:prstGeom prst="rect">
            <a:avLst/>
          </a:prstGeom>
        </p:spPr>
      </p:pic>
      <p:pic>
        <p:nvPicPr>
          <p:cNvPr id="12" name="Picture 11">
            <a:extLst>
              <a:ext uri="{FF2B5EF4-FFF2-40B4-BE49-F238E27FC236}">
                <a16:creationId xmlns:a16="http://schemas.microsoft.com/office/drawing/2014/main" id="{C33F4A3D-BBE6-6531-A2BA-59C750C92F5F}"/>
              </a:ext>
            </a:extLst>
          </p:cNvPr>
          <p:cNvPicPr>
            <a:picLocks noChangeAspect="1"/>
          </p:cNvPicPr>
          <p:nvPr/>
        </p:nvPicPr>
        <p:blipFill>
          <a:blip r:embed="rId6"/>
          <a:stretch>
            <a:fillRect/>
          </a:stretch>
        </p:blipFill>
        <p:spPr>
          <a:xfrm>
            <a:off x="4243861" y="1301597"/>
            <a:ext cx="3505830" cy="5556741"/>
          </a:xfrm>
          <a:prstGeom prst="rect">
            <a:avLst/>
          </a:prstGeom>
        </p:spPr>
      </p:pic>
      <p:sp>
        <p:nvSpPr>
          <p:cNvPr id="13" name="文本框 3">
            <a:extLst>
              <a:ext uri="{FF2B5EF4-FFF2-40B4-BE49-F238E27FC236}">
                <a16:creationId xmlns:a16="http://schemas.microsoft.com/office/drawing/2014/main" id="{D187B8A0-F5FA-7F5B-0D1D-3CAF3B8555BA}"/>
              </a:ext>
            </a:extLst>
          </p:cNvPr>
          <p:cNvSpPr txBox="1"/>
          <p:nvPr/>
        </p:nvSpPr>
        <p:spPr>
          <a:xfrm>
            <a:off x="585809" y="184322"/>
            <a:ext cx="4297523" cy="523220"/>
          </a:xfrm>
          <a:prstGeom prst="rect">
            <a:avLst/>
          </a:prstGeom>
          <a:noFill/>
        </p:spPr>
        <p:txBody>
          <a:bodyPr wrap="none" rtlCol="0">
            <a:spAutoFit/>
          </a:bodyPr>
          <a:lstStyle/>
          <a:p>
            <a:pPr algn="ctr"/>
            <a:r>
              <a:rPr lang="en-US" altLang="zh-CN" sz="2800" b="1" dirty="0">
                <a:solidFill>
                  <a:srgbClr val="1D4251"/>
                </a:solidFill>
                <a:cs typeface="+mn-ea"/>
                <a:sym typeface="+mn-lt"/>
              </a:rPr>
              <a:t>RESOLVING STRATEGY</a:t>
            </a:r>
          </a:p>
        </p:txBody>
      </p:sp>
    </p:spTree>
    <p:extLst>
      <p:ext uri="{BB962C8B-B14F-4D97-AF65-F5344CB8AC3E}">
        <p14:creationId xmlns:p14="http://schemas.microsoft.com/office/powerpoint/2010/main" val="39685052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13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3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800"/>
                            </p:stCondLst>
                            <p:childTnLst>
                              <p:par>
                                <p:cTn id="21" presetID="42"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38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4300"/>
                            </p:stCondLst>
                            <p:childTnLst>
                              <p:par>
                                <p:cTn id="31" presetID="14" presetClass="entr" presetSubtype="1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1500" fill="hold"/>
                                        <p:tgtEl>
                                          <p:spTgt spid="12"/>
                                        </p:tgtEl>
                                        <p:attrNameLst>
                                          <p:attrName>ppt_x</p:attrName>
                                        </p:attrNameLst>
                                      </p:cBhvr>
                                      <p:tavLst>
                                        <p:tav tm="0">
                                          <p:val>
                                            <p:strVal val="#ppt_x"/>
                                          </p:val>
                                        </p:tav>
                                        <p:tav tm="100000">
                                          <p:val>
                                            <p:strVal val="#ppt_x"/>
                                          </p:val>
                                        </p:tav>
                                      </p:tavLst>
                                    </p:anim>
                                    <p:anim calcmode="lin" valueType="num">
                                      <p:cBhvr additive="base">
                                        <p:cTn id="39"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D473-712B-0932-B0E6-9CEB8ACAD6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pic>
        <p:nvPicPr>
          <p:cNvPr id="3" name="Picture 2">
            <a:extLst>
              <a:ext uri="{FF2B5EF4-FFF2-40B4-BE49-F238E27FC236}">
                <a16:creationId xmlns:a16="http://schemas.microsoft.com/office/drawing/2014/main" id="{9B775669-0951-643B-3806-AC6384E98782}"/>
              </a:ext>
            </a:extLst>
          </p:cNvPr>
          <p:cNvPicPr>
            <a:picLocks noChangeAspect="1"/>
          </p:cNvPicPr>
          <p:nvPr/>
        </p:nvPicPr>
        <p:blipFill>
          <a:blip r:embed="rId3"/>
          <a:stretch>
            <a:fillRect/>
          </a:stretch>
        </p:blipFill>
        <p:spPr>
          <a:xfrm>
            <a:off x="2440724" y="1818714"/>
            <a:ext cx="1563340" cy="1566583"/>
          </a:xfrm>
          <a:prstGeom prst="rect">
            <a:avLst/>
          </a:prstGeom>
        </p:spPr>
      </p:pic>
      <p:sp>
        <p:nvSpPr>
          <p:cNvPr id="4" name="Arrow: Right 3">
            <a:extLst>
              <a:ext uri="{FF2B5EF4-FFF2-40B4-BE49-F238E27FC236}">
                <a16:creationId xmlns:a16="http://schemas.microsoft.com/office/drawing/2014/main" id="{A69B07A0-6132-3121-98C6-862D7B1B6536}"/>
              </a:ext>
            </a:extLst>
          </p:cNvPr>
          <p:cNvSpPr/>
          <p:nvPr/>
        </p:nvSpPr>
        <p:spPr>
          <a:xfrm>
            <a:off x="4173149" y="2377987"/>
            <a:ext cx="1107211" cy="504264"/>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Right 4">
            <a:extLst>
              <a:ext uri="{FF2B5EF4-FFF2-40B4-BE49-F238E27FC236}">
                <a16:creationId xmlns:a16="http://schemas.microsoft.com/office/drawing/2014/main" id="{C75BAFCE-B4C5-18B0-6044-E39D92941A1F}"/>
              </a:ext>
            </a:extLst>
          </p:cNvPr>
          <p:cNvSpPr/>
          <p:nvPr/>
        </p:nvSpPr>
        <p:spPr>
          <a:xfrm rot="20760375">
            <a:off x="4217689" y="1566582"/>
            <a:ext cx="1107211" cy="504264"/>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F5C82772-6DB7-E653-A0EA-A99D0C6F3A29}"/>
              </a:ext>
            </a:extLst>
          </p:cNvPr>
          <p:cNvSpPr/>
          <p:nvPr/>
        </p:nvSpPr>
        <p:spPr>
          <a:xfrm rot="769930">
            <a:off x="4217690" y="3179661"/>
            <a:ext cx="1107211" cy="504264"/>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71D9C64-AD23-2D04-7BA2-35CFEC93320E}"/>
              </a:ext>
            </a:extLst>
          </p:cNvPr>
          <p:cNvPicPr>
            <a:picLocks noChangeAspect="1"/>
          </p:cNvPicPr>
          <p:nvPr/>
        </p:nvPicPr>
        <p:blipFill>
          <a:blip r:embed="rId4"/>
          <a:stretch>
            <a:fillRect/>
          </a:stretch>
        </p:blipFill>
        <p:spPr>
          <a:xfrm>
            <a:off x="5575959" y="1073218"/>
            <a:ext cx="926675" cy="926675"/>
          </a:xfrm>
          <a:prstGeom prst="ellipse">
            <a:avLst/>
          </a:prstGeom>
          <a:ln w="285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7E736DA-5C96-0C3C-2EC8-5D27D300931E}"/>
              </a:ext>
            </a:extLst>
          </p:cNvPr>
          <p:cNvPicPr>
            <a:picLocks noChangeAspect="1"/>
          </p:cNvPicPr>
          <p:nvPr/>
        </p:nvPicPr>
        <p:blipFill>
          <a:blip r:embed="rId5"/>
          <a:stretch>
            <a:fillRect/>
          </a:stretch>
        </p:blipFill>
        <p:spPr>
          <a:xfrm>
            <a:off x="5538525" y="2197234"/>
            <a:ext cx="926675" cy="879817"/>
          </a:xfrm>
          <a:prstGeom prst="ellipse">
            <a:avLst/>
          </a:prstGeom>
          <a:ln w="285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453F28C4-7861-FC21-2AF7-C89AA6D5E94B}"/>
              </a:ext>
            </a:extLst>
          </p:cNvPr>
          <p:cNvPicPr>
            <a:picLocks noChangeAspect="1"/>
          </p:cNvPicPr>
          <p:nvPr/>
        </p:nvPicPr>
        <p:blipFill>
          <a:blip r:embed="rId6"/>
          <a:stretch>
            <a:fillRect/>
          </a:stretch>
        </p:blipFill>
        <p:spPr>
          <a:xfrm>
            <a:off x="5538525" y="3274392"/>
            <a:ext cx="926675" cy="879817"/>
          </a:xfrm>
          <a:prstGeom prst="ellipse">
            <a:avLst/>
          </a:prstGeom>
          <a:ln w="285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Arrow: Right 10">
            <a:extLst>
              <a:ext uri="{FF2B5EF4-FFF2-40B4-BE49-F238E27FC236}">
                <a16:creationId xmlns:a16="http://schemas.microsoft.com/office/drawing/2014/main" id="{0D80FFC5-A9B6-F77E-401F-6ED27DB874F4}"/>
              </a:ext>
            </a:extLst>
          </p:cNvPr>
          <p:cNvSpPr/>
          <p:nvPr/>
        </p:nvSpPr>
        <p:spPr>
          <a:xfrm rot="769930">
            <a:off x="6676457" y="1472032"/>
            <a:ext cx="1107211" cy="504264"/>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17540C-2E8D-38BA-BAA8-F01E9046088E}"/>
              </a:ext>
            </a:extLst>
          </p:cNvPr>
          <p:cNvSpPr/>
          <p:nvPr/>
        </p:nvSpPr>
        <p:spPr>
          <a:xfrm rot="20760375">
            <a:off x="6676456" y="3237447"/>
            <a:ext cx="1107211" cy="504264"/>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7A62B2C5-7AD8-EC99-65FC-D2F72778BAE8}"/>
              </a:ext>
            </a:extLst>
          </p:cNvPr>
          <p:cNvSpPr/>
          <p:nvPr/>
        </p:nvSpPr>
        <p:spPr>
          <a:xfrm>
            <a:off x="6676455" y="2385010"/>
            <a:ext cx="1107211" cy="504264"/>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0F66136-C8AE-AB0D-E2BD-390775764672}"/>
              </a:ext>
            </a:extLst>
          </p:cNvPr>
          <p:cNvPicPr>
            <a:picLocks noChangeAspect="1"/>
          </p:cNvPicPr>
          <p:nvPr/>
        </p:nvPicPr>
        <p:blipFill>
          <a:blip r:embed="rId7"/>
          <a:stretch>
            <a:fillRect/>
          </a:stretch>
        </p:blipFill>
        <p:spPr>
          <a:xfrm>
            <a:off x="8037095" y="1848864"/>
            <a:ext cx="1424121" cy="1552001"/>
          </a:xfrm>
          <a:prstGeom prst="rect">
            <a:avLst/>
          </a:prstGeom>
        </p:spPr>
      </p:pic>
      <p:pic>
        <p:nvPicPr>
          <p:cNvPr id="18" name="Picture 17">
            <a:extLst>
              <a:ext uri="{FF2B5EF4-FFF2-40B4-BE49-F238E27FC236}">
                <a16:creationId xmlns:a16="http://schemas.microsoft.com/office/drawing/2014/main" id="{90347027-7ACD-087E-2005-90BA04398DE9}"/>
              </a:ext>
            </a:extLst>
          </p:cNvPr>
          <p:cNvPicPr>
            <a:picLocks noChangeAspect="1"/>
          </p:cNvPicPr>
          <p:nvPr/>
        </p:nvPicPr>
        <p:blipFill>
          <a:blip r:embed="rId8"/>
          <a:stretch>
            <a:fillRect/>
          </a:stretch>
        </p:blipFill>
        <p:spPr>
          <a:xfrm>
            <a:off x="8724305" y="4836877"/>
            <a:ext cx="1924134" cy="1761565"/>
          </a:xfrm>
          <a:prstGeom prst="rect">
            <a:avLst/>
          </a:prstGeom>
        </p:spPr>
      </p:pic>
      <p:sp>
        <p:nvSpPr>
          <p:cNvPr id="19" name="Arrow: Right 18">
            <a:extLst>
              <a:ext uri="{FF2B5EF4-FFF2-40B4-BE49-F238E27FC236}">
                <a16:creationId xmlns:a16="http://schemas.microsoft.com/office/drawing/2014/main" id="{B7007F44-BD7F-6FAC-7047-3667F07C8C33}"/>
              </a:ext>
            </a:extLst>
          </p:cNvPr>
          <p:cNvSpPr/>
          <p:nvPr/>
        </p:nvSpPr>
        <p:spPr>
          <a:xfrm>
            <a:off x="3636534" y="5475899"/>
            <a:ext cx="1328706" cy="504264"/>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49E936F-FA5B-2246-4C6C-FCBD0C54875E}"/>
              </a:ext>
            </a:extLst>
          </p:cNvPr>
          <p:cNvPicPr>
            <a:picLocks noChangeAspect="1"/>
          </p:cNvPicPr>
          <p:nvPr/>
        </p:nvPicPr>
        <p:blipFill>
          <a:blip r:embed="rId7"/>
          <a:stretch>
            <a:fillRect/>
          </a:stretch>
        </p:blipFill>
        <p:spPr>
          <a:xfrm>
            <a:off x="5327235" y="4941533"/>
            <a:ext cx="1424121" cy="1552001"/>
          </a:xfrm>
          <a:prstGeom prst="rect">
            <a:avLst/>
          </a:prstGeom>
        </p:spPr>
      </p:pic>
      <p:sp>
        <p:nvSpPr>
          <p:cNvPr id="24" name="Arrow: Right 23">
            <a:extLst>
              <a:ext uri="{FF2B5EF4-FFF2-40B4-BE49-F238E27FC236}">
                <a16:creationId xmlns:a16="http://schemas.microsoft.com/office/drawing/2014/main" id="{32AD6A57-9D9B-CB90-C005-4D0103EF1EC8}"/>
              </a:ext>
            </a:extLst>
          </p:cNvPr>
          <p:cNvSpPr/>
          <p:nvPr/>
        </p:nvSpPr>
        <p:spPr>
          <a:xfrm>
            <a:off x="7395686" y="5465528"/>
            <a:ext cx="1328706" cy="504264"/>
          </a:xfrm>
          <a:prstGeom prst="rightArrow">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1C30028-F69B-8A4C-C18D-F006F8E8F883}"/>
              </a:ext>
            </a:extLst>
          </p:cNvPr>
          <p:cNvPicPr>
            <a:picLocks noChangeAspect="1"/>
          </p:cNvPicPr>
          <p:nvPr/>
        </p:nvPicPr>
        <p:blipFill>
          <a:blip r:embed="rId9"/>
          <a:stretch>
            <a:fillRect/>
          </a:stretch>
        </p:blipFill>
        <p:spPr>
          <a:xfrm>
            <a:off x="2157816" y="4688964"/>
            <a:ext cx="1223223" cy="2057389"/>
          </a:xfrm>
          <a:prstGeom prst="rect">
            <a:avLst/>
          </a:prstGeom>
        </p:spPr>
      </p:pic>
      <p:pic>
        <p:nvPicPr>
          <p:cNvPr id="26" name="Picture 25">
            <a:extLst>
              <a:ext uri="{FF2B5EF4-FFF2-40B4-BE49-F238E27FC236}">
                <a16:creationId xmlns:a16="http://schemas.microsoft.com/office/drawing/2014/main" id="{8F768FB6-734F-559E-0100-DC561CD0EB6C}"/>
              </a:ext>
            </a:extLst>
          </p:cNvPr>
          <p:cNvPicPr>
            <a:picLocks noChangeAspect="1"/>
          </p:cNvPicPr>
          <p:nvPr/>
        </p:nvPicPr>
        <p:blipFill>
          <a:blip r:embed="rId10"/>
          <a:stretch>
            <a:fillRect/>
          </a:stretch>
        </p:blipFill>
        <p:spPr>
          <a:xfrm>
            <a:off x="2500249" y="5338670"/>
            <a:ext cx="501722" cy="778724"/>
          </a:xfrm>
          <a:prstGeom prst="rect">
            <a:avLst/>
          </a:prstGeom>
        </p:spPr>
      </p:pic>
      <p:sp>
        <p:nvSpPr>
          <p:cNvPr id="28" name="文本框 3">
            <a:extLst>
              <a:ext uri="{FF2B5EF4-FFF2-40B4-BE49-F238E27FC236}">
                <a16:creationId xmlns:a16="http://schemas.microsoft.com/office/drawing/2014/main" id="{8A15C5AD-DCFB-23C8-D421-C5EC24D9A0DC}"/>
              </a:ext>
            </a:extLst>
          </p:cNvPr>
          <p:cNvSpPr txBox="1"/>
          <p:nvPr/>
        </p:nvSpPr>
        <p:spPr>
          <a:xfrm>
            <a:off x="585809" y="184322"/>
            <a:ext cx="4297523" cy="523220"/>
          </a:xfrm>
          <a:prstGeom prst="rect">
            <a:avLst/>
          </a:prstGeom>
          <a:noFill/>
        </p:spPr>
        <p:txBody>
          <a:bodyPr wrap="none" rtlCol="0">
            <a:spAutoFit/>
          </a:bodyPr>
          <a:lstStyle/>
          <a:p>
            <a:pPr algn="ctr"/>
            <a:r>
              <a:rPr lang="en-US" altLang="zh-CN" sz="2800" b="1" dirty="0">
                <a:solidFill>
                  <a:srgbClr val="1D4251"/>
                </a:solidFill>
                <a:cs typeface="+mn-ea"/>
                <a:sym typeface="+mn-lt"/>
              </a:rPr>
              <a:t>RESOLVING STRATEGY</a:t>
            </a:r>
          </a:p>
        </p:txBody>
      </p:sp>
    </p:spTree>
    <p:extLst>
      <p:ext uri="{BB962C8B-B14F-4D97-AF65-F5344CB8AC3E}">
        <p14:creationId xmlns:p14="http://schemas.microsoft.com/office/powerpoint/2010/main" val="9790212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1300"/>
                            </p:stCondLst>
                            <p:childTnLst>
                              <p:par>
                                <p:cTn id="11" presetID="16" presetClass="entr" presetSubtype="2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par>
                          <p:cTn id="14" fill="hold">
                            <p:stCondLst>
                              <p:cond delay="1800"/>
                            </p:stCondLst>
                            <p:childTnLst>
                              <p:par>
                                <p:cTn id="15" presetID="16" presetClass="entr" presetSubtype="2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par>
                          <p:cTn id="18" fill="hold">
                            <p:stCondLst>
                              <p:cond delay="23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par>
                          <p:cTn id="22" fill="hold">
                            <p:stCondLst>
                              <p:cond delay="2800"/>
                            </p:stCondLst>
                            <p:childTnLst>
                              <p:par>
                                <p:cTn id="23" presetID="16" presetClass="entr" presetSubtype="21"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par>
                          <p:cTn id="26" fill="hold">
                            <p:stCondLst>
                              <p:cond delay="3300"/>
                            </p:stCondLst>
                            <p:childTnLst>
                              <p:par>
                                <p:cTn id="27" presetID="16" presetClass="entr" presetSubtype="2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par>
                          <p:cTn id="30" fill="hold">
                            <p:stCondLst>
                              <p:cond delay="3800"/>
                            </p:stCondLst>
                            <p:childTnLst>
                              <p:par>
                                <p:cTn id="31" presetID="16" presetClass="entr" presetSubtype="21"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par>
                          <p:cTn id="34" fill="hold">
                            <p:stCondLst>
                              <p:cond delay="4300"/>
                            </p:stCondLst>
                            <p:childTnLst>
                              <p:par>
                                <p:cTn id="35" presetID="16" presetClass="entr" presetSubtype="21"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par>
                          <p:cTn id="38" fill="hold">
                            <p:stCondLst>
                              <p:cond delay="4800"/>
                            </p:stCondLst>
                            <p:childTnLst>
                              <p:par>
                                <p:cTn id="39" presetID="16" presetClass="entr" presetSubtype="2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par>
                          <p:cTn id="42" fill="hold">
                            <p:stCondLst>
                              <p:cond delay="5300"/>
                            </p:stCondLst>
                            <p:childTnLst>
                              <p:par>
                                <p:cTn id="43" presetID="16" presetClass="entr" presetSubtype="21"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par>
                          <p:cTn id="46" fill="hold">
                            <p:stCondLst>
                              <p:cond delay="5800"/>
                            </p:stCondLst>
                            <p:childTnLst>
                              <p:par>
                                <p:cTn id="47" presetID="16" presetClass="entr" presetSubtype="21"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arn(inVertical)">
                                      <p:cBhvr>
                                        <p:cTn id="49" dur="500"/>
                                        <p:tgtEl>
                                          <p:spTgt spid="12"/>
                                        </p:tgtEl>
                                      </p:cBhvr>
                                    </p:animEffect>
                                  </p:childTnLst>
                                </p:cTn>
                              </p:par>
                            </p:childTnLst>
                          </p:cTn>
                        </p:par>
                        <p:par>
                          <p:cTn id="50" fill="hold">
                            <p:stCondLst>
                              <p:cond delay="6300"/>
                            </p:stCondLst>
                            <p:childTnLst>
                              <p:par>
                                <p:cTn id="51" presetID="16" presetClass="entr" presetSubtype="21"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arn(inVertical)">
                                      <p:cBhvr>
                                        <p:cTn id="53" dur="500"/>
                                        <p:tgtEl>
                                          <p:spTgt spid="14"/>
                                        </p:tgtEl>
                                      </p:cBhvr>
                                    </p:animEffect>
                                  </p:childTnLst>
                                </p:cTn>
                              </p:par>
                            </p:childTnLst>
                          </p:cTn>
                        </p:par>
                        <p:par>
                          <p:cTn id="54" fill="hold">
                            <p:stCondLst>
                              <p:cond delay="6800"/>
                            </p:stCondLst>
                            <p:childTnLst>
                              <p:par>
                                <p:cTn id="55" presetID="6" presetClass="entr" presetSubtype="16"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circle(in)">
                                      <p:cBhvr>
                                        <p:cTn id="57" dur="2000"/>
                                        <p:tgtEl>
                                          <p:spTgt spid="25"/>
                                        </p:tgtEl>
                                      </p:cBhvr>
                                    </p:animEffect>
                                  </p:childTnLst>
                                </p:cTn>
                              </p:par>
                            </p:childTnLst>
                          </p:cTn>
                        </p:par>
                        <p:par>
                          <p:cTn id="58" fill="hold">
                            <p:stCondLst>
                              <p:cond delay="8800"/>
                            </p:stCondLst>
                            <p:childTnLst>
                              <p:par>
                                <p:cTn id="59" presetID="6" presetClass="entr" presetSubtype="16"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circle(in)">
                                      <p:cBhvr>
                                        <p:cTn id="61" dur="2000"/>
                                        <p:tgtEl>
                                          <p:spTgt spid="26"/>
                                        </p:tgtEl>
                                      </p:cBhvr>
                                    </p:animEffect>
                                  </p:childTnLst>
                                </p:cTn>
                              </p:par>
                            </p:childTnLst>
                          </p:cTn>
                        </p:par>
                        <p:par>
                          <p:cTn id="62" fill="hold">
                            <p:stCondLst>
                              <p:cond delay="10800"/>
                            </p:stCondLst>
                            <p:childTnLst>
                              <p:par>
                                <p:cTn id="63" presetID="16" presetClass="entr" presetSubtype="21"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arn(inVertical)">
                                      <p:cBhvr>
                                        <p:cTn id="65" dur="500"/>
                                        <p:tgtEl>
                                          <p:spTgt spid="19"/>
                                        </p:tgtEl>
                                      </p:cBhvr>
                                    </p:animEffect>
                                  </p:childTnLst>
                                </p:cTn>
                              </p:par>
                            </p:childTnLst>
                          </p:cTn>
                        </p:par>
                        <p:par>
                          <p:cTn id="66" fill="hold">
                            <p:stCondLst>
                              <p:cond delay="11300"/>
                            </p:stCondLst>
                            <p:childTnLst>
                              <p:par>
                                <p:cTn id="67" presetID="14" presetClass="entr" presetSubtype="10"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randombar(horizontal)">
                                      <p:cBhvr>
                                        <p:cTn id="69" dur="500"/>
                                        <p:tgtEl>
                                          <p:spTgt spid="20"/>
                                        </p:tgtEl>
                                      </p:cBhvr>
                                    </p:animEffect>
                                  </p:childTnLst>
                                </p:cTn>
                              </p:par>
                            </p:childTnLst>
                          </p:cTn>
                        </p:par>
                        <p:par>
                          <p:cTn id="70" fill="hold">
                            <p:stCondLst>
                              <p:cond delay="11800"/>
                            </p:stCondLst>
                            <p:childTnLst>
                              <p:par>
                                <p:cTn id="71" presetID="16" presetClass="entr" presetSubtype="21"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barn(inVertical)">
                                      <p:cBhvr>
                                        <p:cTn id="73" dur="500"/>
                                        <p:tgtEl>
                                          <p:spTgt spid="24"/>
                                        </p:tgtEl>
                                      </p:cBhvr>
                                    </p:animEffect>
                                  </p:childTnLst>
                                </p:cTn>
                              </p:par>
                            </p:childTnLst>
                          </p:cTn>
                        </p:par>
                        <p:par>
                          <p:cTn id="74" fill="hold">
                            <p:stCondLst>
                              <p:cond delay="12300"/>
                            </p:stCondLst>
                            <p:childTnLst>
                              <p:par>
                                <p:cTn id="75" presetID="53" presetClass="entr" presetSubtype="16"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1" grpId="0" animBg="1"/>
      <p:bldP spid="12" grpId="0" animBg="1"/>
      <p:bldP spid="13" grpId="0" animBg="1"/>
      <p:bldP spid="19" grpId="0" animBg="1"/>
      <p:bldP spid="24" grpId="0" animBg="1"/>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D473-712B-0932-B0E6-9CEB8ACAD6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pic>
        <p:nvPicPr>
          <p:cNvPr id="32" name="Picture 31">
            <a:extLst>
              <a:ext uri="{FF2B5EF4-FFF2-40B4-BE49-F238E27FC236}">
                <a16:creationId xmlns:a16="http://schemas.microsoft.com/office/drawing/2014/main" id="{740A39F9-0FA0-62DE-3F79-D4FA8A4B8E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995" y="1086869"/>
            <a:ext cx="11950960" cy="5229044"/>
          </a:xfrm>
          <a:prstGeom prst="rect">
            <a:avLst/>
          </a:prstGeom>
        </p:spPr>
      </p:pic>
      <p:sp>
        <p:nvSpPr>
          <p:cNvPr id="36" name="文本框 3">
            <a:extLst>
              <a:ext uri="{FF2B5EF4-FFF2-40B4-BE49-F238E27FC236}">
                <a16:creationId xmlns:a16="http://schemas.microsoft.com/office/drawing/2014/main" id="{4C087FF2-3873-AD28-B84E-E6585A166167}"/>
              </a:ext>
            </a:extLst>
          </p:cNvPr>
          <p:cNvSpPr txBox="1"/>
          <p:nvPr/>
        </p:nvSpPr>
        <p:spPr>
          <a:xfrm>
            <a:off x="585809" y="184322"/>
            <a:ext cx="4297523" cy="523220"/>
          </a:xfrm>
          <a:prstGeom prst="rect">
            <a:avLst/>
          </a:prstGeom>
          <a:noFill/>
        </p:spPr>
        <p:txBody>
          <a:bodyPr wrap="none" rtlCol="0">
            <a:spAutoFit/>
          </a:bodyPr>
          <a:lstStyle/>
          <a:p>
            <a:pPr algn="ctr"/>
            <a:r>
              <a:rPr lang="en-US" altLang="zh-CN" sz="2800" b="1" dirty="0">
                <a:solidFill>
                  <a:srgbClr val="1D4251"/>
                </a:solidFill>
                <a:cs typeface="+mn-ea"/>
                <a:sym typeface="+mn-lt"/>
              </a:rPr>
              <a:t>RESOLVING STRATEGY</a:t>
            </a:r>
          </a:p>
        </p:txBody>
      </p:sp>
    </p:spTree>
    <p:extLst>
      <p:ext uri="{BB962C8B-B14F-4D97-AF65-F5344CB8AC3E}">
        <p14:creationId xmlns:p14="http://schemas.microsoft.com/office/powerpoint/2010/main" val="250379851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1300"/>
                            </p:stCondLst>
                            <p:childTnLst>
                              <p:par>
                                <p:cTn id="11" presetID="22" presetClass="entr" presetSubtype="8"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D473-712B-0932-B0E6-9CEB8ACAD6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pic>
        <p:nvPicPr>
          <p:cNvPr id="4" name="Picture 3">
            <a:extLst>
              <a:ext uri="{FF2B5EF4-FFF2-40B4-BE49-F238E27FC236}">
                <a16:creationId xmlns:a16="http://schemas.microsoft.com/office/drawing/2014/main" id="{C34475DC-59AB-E458-C28D-65BD99294E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75" y="1064352"/>
            <a:ext cx="12062279" cy="5166004"/>
          </a:xfrm>
          <a:prstGeom prst="rect">
            <a:avLst/>
          </a:prstGeom>
        </p:spPr>
      </p:pic>
      <p:sp>
        <p:nvSpPr>
          <p:cNvPr id="5" name="Rectangle 4">
            <a:extLst>
              <a:ext uri="{FF2B5EF4-FFF2-40B4-BE49-F238E27FC236}">
                <a16:creationId xmlns:a16="http://schemas.microsoft.com/office/drawing/2014/main" id="{A3C46EB9-92BB-E4C1-8CF8-5D13694DCE25}"/>
              </a:ext>
            </a:extLst>
          </p:cNvPr>
          <p:cNvSpPr/>
          <p:nvPr/>
        </p:nvSpPr>
        <p:spPr>
          <a:xfrm>
            <a:off x="123826" y="981075"/>
            <a:ext cx="7753350" cy="3581594"/>
          </a:xfrm>
          <a:prstGeom prst="rect">
            <a:avLst/>
          </a:prstGeom>
          <a:noFill/>
          <a:ln w="28575">
            <a:solidFill>
              <a:srgbClr val="FF9409"/>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3">
            <a:extLst>
              <a:ext uri="{FF2B5EF4-FFF2-40B4-BE49-F238E27FC236}">
                <a16:creationId xmlns:a16="http://schemas.microsoft.com/office/drawing/2014/main" id="{7541F8ED-8DB8-A9CA-1024-42807E7FF2D5}"/>
              </a:ext>
            </a:extLst>
          </p:cNvPr>
          <p:cNvSpPr txBox="1"/>
          <p:nvPr/>
        </p:nvSpPr>
        <p:spPr>
          <a:xfrm>
            <a:off x="585809" y="184322"/>
            <a:ext cx="4297523" cy="523220"/>
          </a:xfrm>
          <a:prstGeom prst="rect">
            <a:avLst/>
          </a:prstGeom>
          <a:noFill/>
        </p:spPr>
        <p:txBody>
          <a:bodyPr wrap="none" rtlCol="0">
            <a:spAutoFit/>
          </a:bodyPr>
          <a:lstStyle/>
          <a:p>
            <a:pPr algn="ctr"/>
            <a:r>
              <a:rPr lang="en-US" altLang="zh-CN" sz="2800" b="1" dirty="0">
                <a:solidFill>
                  <a:srgbClr val="1D4251"/>
                </a:solidFill>
                <a:cs typeface="+mn-ea"/>
                <a:sym typeface="+mn-lt"/>
              </a:rPr>
              <a:t>RESOLVING STRATEGY</a:t>
            </a:r>
          </a:p>
        </p:txBody>
      </p:sp>
      <p:sp>
        <p:nvSpPr>
          <p:cNvPr id="3" name="Rectangle 2">
            <a:extLst>
              <a:ext uri="{FF2B5EF4-FFF2-40B4-BE49-F238E27FC236}">
                <a16:creationId xmlns:a16="http://schemas.microsoft.com/office/drawing/2014/main" id="{EFA134C7-03F3-3CD9-E851-75D1689C5B83}"/>
              </a:ext>
            </a:extLst>
          </p:cNvPr>
          <p:cNvSpPr/>
          <p:nvPr/>
        </p:nvSpPr>
        <p:spPr>
          <a:xfrm>
            <a:off x="223934" y="1782147"/>
            <a:ext cx="1045029" cy="690466"/>
          </a:xfrm>
          <a:prstGeom prst="rect">
            <a:avLst/>
          </a:prstGeom>
          <a:noFill/>
          <a:ln w="28575">
            <a:solidFill>
              <a:srgbClr val="C7020C"/>
            </a:solidFill>
          </a:ln>
          <a:effectLst>
            <a:glow rad="63500">
              <a:srgbClr val="C91324">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548E44-F6B7-FE1D-DB6E-74E22CB86E88}"/>
              </a:ext>
            </a:extLst>
          </p:cNvPr>
          <p:cNvSpPr/>
          <p:nvPr/>
        </p:nvSpPr>
        <p:spPr>
          <a:xfrm>
            <a:off x="3536303" y="3349690"/>
            <a:ext cx="821094" cy="1063689"/>
          </a:xfrm>
          <a:prstGeom prst="rect">
            <a:avLst/>
          </a:prstGeom>
          <a:noFill/>
          <a:ln w="28575">
            <a:solidFill>
              <a:srgbClr val="C7020C"/>
            </a:solidFill>
          </a:ln>
          <a:effectLst>
            <a:glow rad="63500">
              <a:srgbClr val="C91324">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0791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13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3"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1069" y="2367178"/>
            <a:ext cx="4736459"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The pollution prediction AI utilizes production input data to accurately identify and classify different types of pollution.</a:t>
            </a:r>
          </a:p>
        </p:txBody>
      </p:sp>
      <p:sp>
        <p:nvSpPr>
          <p:cNvPr id="6" name="矩形 5"/>
          <p:cNvSpPr/>
          <p:nvPr/>
        </p:nvSpPr>
        <p:spPr>
          <a:xfrm>
            <a:off x="1181070" y="2013654"/>
            <a:ext cx="4736459" cy="400110"/>
          </a:xfrm>
          <a:prstGeom prst="rect">
            <a:avLst/>
          </a:prstGeom>
        </p:spPr>
        <p:txBody>
          <a:bodyPr wrap="square">
            <a:spAutoFit/>
          </a:bodyPr>
          <a:lstStyle/>
          <a:p>
            <a:r>
              <a:rPr lang="en-US" altLang="zh-CN" sz="2000" b="1" dirty="0">
                <a:solidFill>
                  <a:srgbClr val="1D4251"/>
                </a:solidFill>
                <a:cs typeface="+mn-ea"/>
                <a:sym typeface="+mn-lt"/>
              </a:rPr>
              <a:t>POLLUTION PREDICTION AI</a:t>
            </a:r>
            <a:endParaRPr lang="zh-CN" altLang="en-US" sz="2000" b="1" dirty="0">
              <a:solidFill>
                <a:srgbClr val="1D4251"/>
              </a:solidFill>
              <a:cs typeface="+mn-ea"/>
              <a:sym typeface="+mn-lt"/>
            </a:endParaRPr>
          </a:p>
        </p:txBody>
      </p:sp>
      <p:sp>
        <p:nvSpPr>
          <p:cNvPr id="7" name="Rounded Rectangle 14"/>
          <p:cNvSpPr>
            <a:spLocks noChangeAspect="1"/>
          </p:cNvSpPr>
          <p:nvPr/>
        </p:nvSpPr>
        <p:spPr>
          <a:xfrm>
            <a:off x="270193" y="2090252"/>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dirty="0">
                <a:solidFill>
                  <a:schemeClr val="bg1"/>
                </a:solidFill>
                <a:cs typeface="+mn-ea"/>
                <a:sym typeface="+mn-lt"/>
              </a:rPr>
              <a:t>01</a:t>
            </a:r>
            <a:endParaRPr lang="zh-CN" altLang="zh-CN" sz="3200" dirty="0">
              <a:solidFill>
                <a:schemeClr val="bg1"/>
              </a:solidFill>
              <a:cs typeface="+mn-ea"/>
              <a:sym typeface="+mn-lt"/>
            </a:endParaRPr>
          </a:p>
        </p:txBody>
      </p:sp>
      <p:sp>
        <p:nvSpPr>
          <p:cNvPr id="8" name="矩形 7"/>
          <p:cNvSpPr/>
          <p:nvPr/>
        </p:nvSpPr>
        <p:spPr>
          <a:xfrm>
            <a:off x="1181069" y="3667658"/>
            <a:ext cx="4736457"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By utilizing photo metadata, pollution location can be effectively extracted, enabling precise mapping of pollution sources.</a:t>
            </a:r>
          </a:p>
        </p:txBody>
      </p:sp>
      <p:sp>
        <p:nvSpPr>
          <p:cNvPr id="9" name="矩形 8"/>
          <p:cNvSpPr/>
          <p:nvPr/>
        </p:nvSpPr>
        <p:spPr>
          <a:xfrm>
            <a:off x="1181070" y="3314134"/>
            <a:ext cx="4736457" cy="400110"/>
          </a:xfrm>
          <a:prstGeom prst="rect">
            <a:avLst/>
          </a:prstGeom>
        </p:spPr>
        <p:txBody>
          <a:bodyPr wrap="square">
            <a:spAutoFit/>
          </a:bodyPr>
          <a:lstStyle/>
          <a:p>
            <a:r>
              <a:rPr lang="en-US" altLang="zh-CN" sz="2000" b="1" dirty="0">
                <a:solidFill>
                  <a:srgbClr val="F5C700"/>
                </a:solidFill>
                <a:cs typeface="+mn-ea"/>
                <a:sym typeface="+mn-lt"/>
              </a:rPr>
              <a:t>PHOTO METADATA FOR LBS</a:t>
            </a:r>
            <a:endParaRPr lang="zh-CN" altLang="en-US" sz="2000" b="1" dirty="0">
              <a:solidFill>
                <a:srgbClr val="F5C700"/>
              </a:solidFill>
              <a:cs typeface="+mn-ea"/>
              <a:sym typeface="+mn-lt"/>
            </a:endParaRPr>
          </a:p>
        </p:txBody>
      </p:sp>
      <p:sp>
        <p:nvSpPr>
          <p:cNvPr id="10" name="Rounded Rectangle 14"/>
          <p:cNvSpPr>
            <a:spLocks noChangeAspect="1"/>
          </p:cNvSpPr>
          <p:nvPr/>
        </p:nvSpPr>
        <p:spPr>
          <a:xfrm>
            <a:off x="270193" y="3390732"/>
            <a:ext cx="760664" cy="760664"/>
          </a:xfrm>
          <a:prstGeom prst="roundRect">
            <a:avLst/>
          </a:prstGeom>
          <a:solidFill>
            <a:srgbClr val="F5C700"/>
          </a:solidFill>
          <a:ln w="25400">
            <a:noFill/>
          </a:ln>
        </p:spPr>
        <p:txBody>
          <a:bodyPr vert="horz" wrap="square" lIns="0" tIns="0" rIns="0" bIns="0" numCol="1" anchor="ctr" anchorCtr="0" compatLnSpc="1">
            <a:prstTxWarp prst="textNoShape">
              <a:avLst/>
            </a:prstTxWarp>
          </a:bodyPr>
          <a:lstStyle/>
          <a:p>
            <a:pPr algn="ctr"/>
            <a:r>
              <a:rPr lang="en-US" altLang="zh-CN" sz="3200" dirty="0">
                <a:solidFill>
                  <a:schemeClr val="bg1"/>
                </a:solidFill>
                <a:cs typeface="+mn-ea"/>
                <a:sym typeface="+mn-lt"/>
              </a:rPr>
              <a:t>02</a:t>
            </a:r>
            <a:endParaRPr lang="zh-CN" altLang="zh-CN" sz="3200" dirty="0">
              <a:solidFill>
                <a:schemeClr val="bg1"/>
              </a:solidFill>
              <a:cs typeface="+mn-ea"/>
              <a:sym typeface="+mn-lt"/>
            </a:endParaRPr>
          </a:p>
        </p:txBody>
      </p:sp>
      <p:sp>
        <p:nvSpPr>
          <p:cNvPr id="11" name="矩形 10"/>
          <p:cNvSpPr/>
          <p:nvPr/>
        </p:nvSpPr>
        <p:spPr>
          <a:xfrm>
            <a:off x="1181070" y="4956708"/>
            <a:ext cx="4736455"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An efficient monitoring tool capable of identifying and tracking various pollution types along with their corresponding locations.</a:t>
            </a:r>
          </a:p>
        </p:txBody>
      </p:sp>
      <p:sp>
        <p:nvSpPr>
          <p:cNvPr id="12" name="矩形 11"/>
          <p:cNvSpPr/>
          <p:nvPr/>
        </p:nvSpPr>
        <p:spPr>
          <a:xfrm>
            <a:off x="1181071" y="4603184"/>
            <a:ext cx="4736455" cy="400110"/>
          </a:xfrm>
          <a:prstGeom prst="rect">
            <a:avLst/>
          </a:prstGeom>
        </p:spPr>
        <p:txBody>
          <a:bodyPr wrap="square">
            <a:spAutoFit/>
          </a:bodyPr>
          <a:lstStyle/>
          <a:p>
            <a:r>
              <a:rPr lang="en-US" altLang="zh-CN" sz="2000" b="1" dirty="0">
                <a:solidFill>
                  <a:srgbClr val="1D4251"/>
                </a:solidFill>
                <a:cs typeface="+mn-ea"/>
                <a:sym typeface="+mn-lt"/>
              </a:rPr>
              <a:t>EFFICIENT MONITORING TOOL</a:t>
            </a:r>
            <a:endParaRPr lang="zh-CN" altLang="en-US" sz="2000" b="1" dirty="0">
              <a:solidFill>
                <a:srgbClr val="1D4251"/>
              </a:solidFill>
              <a:cs typeface="+mn-ea"/>
              <a:sym typeface="+mn-lt"/>
            </a:endParaRPr>
          </a:p>
        </p:txBody>
      </p:sp>
      <p:sp>
        <p:nvSpPr>
          <p:cNvPr id="13" name="Rounded Rectangle 14"/>
          <p:cNvSpPr>
            <a:spLocks noChangeAspect="1"/>
          </p:cNvSpPr>
          <p:nvPr/>
        </p:nvSpPr>
        <p:spPr>
          <a:xfrm>
            <a:off x="270193" y="4679782"/>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dirty="0">
                <a:solidFill>
                  <a:schemeClr val="bg1"/>
                </a:solidFill>
                <a:cs typeface="+mn-ea"/>
                <a:sym typeface="+mn-lt"/>
              </a:rPr>
              <a:t>03</a:t>
            </a:r>
            <a:endParaRPr lang="zh-CN" altLang="zh-CN" sz="3200" dirty="0">
              <a:solidFill>
                <a:schemeClr val="bg1"/>
              </a:solidFill>
              <a:cs typeface="+mn-ea"/>
              <a:sym typeface="+mn-lt"/>
            </a:endParaRPr>
          </a:p>
        </p:txBody>
      </p:sp>
      <p:pic>
        <p:nvPicPr>
          <p:cNvPr id="14" name="Picture 13">
            <a:extLst>
              <a:ext uri="{FF2B5EF4-FFF2-40B4-BE49-F238E27FC236}">
                <a16:creationId xmlns:a16="http://schemas.microsoft.com/office/drawing/2014/main" id="{1D2F1D74-9F9E-4482-4CC6-56A6F6EF9A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5" name="文本框 3">
            <a:extLst>
              <a:ext uri="{FF2B5EF4-FFF2-40B4-BE49-F238E27FC236}">
                <a16:creationId xmlns:a16="http://schemas.microsoft.com/office/drawing/2014/main" id="{5439E5F9-C32A-1DBD-5A02-C556E4D4E215}"/>
              </a:ext>
            </a:extLst>
          </p:cNvPr>
          <p:cNvSpPr txBox="1"/>
          <p:nvPr/>
        </p:nvSpPr>
        <p:spPr>
          <a:xfrm>
            <a:off x="585809" y="184322"/>
            <a:ext cx="4297523" cy="523220"/>
          </a:xfrm>
          <a:prstGeom prst="rect">
            <a:avLst/>
          </a:prstGeom>
          <a:noFill/>
        </p:spPr>
        <p:txBody>
          <a:bodyPr wrap="none" rtlCol="0">
            <a:spAutoFit/>
          </a:bodyPr>
          <a:lstStyle/>
          <a:p>
            <a:pPr algn="ctr"/>
            <a:r>
              <a:rPr lang="en-US" altLang="zh-CN" sz="2800" b="1" dirty="0">
                <a:solidFill>
                  <a:srgbClr val="1D4251"/>
                </a:solidFill>
                <a:cs typeface="+mn-ea"/>
                <a:sym typeface="+mn-lt"/>
              </a:rPr>
              <a:t>RESOLVING STRATEGY</a:t>
            </a:r>
          </a:p>
        </p:txBody>
      </p:sp>
      <p:grpSp>
        <p:nvGrpSpPr>
          <p:cNvPr id="18" name="Group 17">
            <a:extLst>
              <a:ext uri="{FF2B5EF4-FFF2-40B4-BE49-F238E27FC236}">
                <a16:creationId xmlns:a16="http://schemas.microsoft.com/office/drawing/2014/main" id="{DC4C3E97-E3A5-67B1-0A1F-AA5A80101C71}"/>
              </a:ext>
            </a:extLst>
          </p:cNvPr>
          <p:cNvGrpSpPr/>
          <p:nvPr/>
        </p:nvGrpSpPr>
        <p:grpSpPr>
          <a:xfrm>
            <a:off x="5917757" y="2013654"/>
            <a:ext cx="4904827" cy="3900502"/>
            <a:chOff x="5917757" y="2013654"/>
            <a:chExt cx="4904827" cy="3900502"/>
          </a:xfrm>
        </p:grpSpPr>
        <p:pic>
          <p:nvPicPr>
            <p:cNvPr id="3" name="Picture 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17757" y="2013654"/>
              <a:ext cx="4904827" cy="3900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9C511175-5A5E-84A5-2CBC-1268507CDB8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288833" y="2215298"/>
              <a:ext cx="4156066" cy="2545237"/>
            </a:xfrm>
            <a:prstGeom prst="rect">
              <a:avLst/>
            </a:prstGeom>
            <a:blipFill>
              <a:blip r:embed="rId6">
                <a:extLst>
                  <a:ext uri="{BEBA8EAE-BF5A-486C-A8C5-ECC9F3942E4B}">
                    <a14:imgProps xmlns:a14="http://schemas.microsoft.com/office/drawing/2010/main">
                      <a14:imgLayer r:embed="rId7">
                        <a14:imgEffect>
                          <a14:artisticBlur/>
                        </a14:imgEffect>
                      </a14:imgLayer>
                    </a14:imgProps>
                  </a:ext>
                </a:extLst>
              </a:blip>
              <a:tile tx="0" ty="0" sx="100000" sy="100000" flip="none" algn="ctr"/>
            </a:blipFill>
          </p:spPr>
        </p:pic>
      </p:grpSp>
    </p:spTree>
    <p:extLst>
      <p:ext uri="{BB962C8B-B14F-4D97-AF65-F5344CB8AC3E}">
        <p14:creationId xmlns:p14="http://schemas.microsoft.com/office/powerpoint/2010/main" val="16396879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1300"/>
                            </p:stCondLst>
                            <p:childTnLst>
                              <p:par>
                                <p:cTn id="11" presetID="21" presetClass="entr" presetSubtype="1"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2000"/>
                                        <p:tgtEl>
                                          <p:spTgt spid="18"/>
                                        </p:tgtEl>
                                      </p:cBhvr>
                                    </p:animEffect>
                                  </p:childTnLst>
                                </p:cTn>
                              </p:par>
                            </p:childTnLst>
                          </p:cTn>
                        </p:par>
                        <p:par>
                          <p:cTn id="14" fill="hold">
                            <p:stCondLst>
                              <p:cond delay="3300"/>
                            </p:stCondLst>
                            <p:childTnLst>
                              <p:par>
                                <p:cTn id="15" presetID="14" presetClass="entr" presetSubtype="1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1500"/>
                                        <p:tgtEl>
                                          <p:spTgt spid="7"/>
                                        </p:tgtEl>
                                      </p:cBhvr>
                                    </p:animEffect>
                                  </p:childTnLst>
                                </p:cTn>
                              </p:par>
                            </p:childTnLst>
                          </p:cTn>
                        </p:par>
                        <p:par>
                          <p:cTn id="18" fill="hold">
                            <p:stCondLst>
                              <p:cond delay="4800"/>
                            </p:stCondLst>
                            <p:childTnLst>
                              <p:par>
                                <p:cTn id="19" presetID="17" presetClass="entr" presetSubtype="1" fill="hold" grpId="0" nodeType="afterEffect">
                                  <p:stCondLst>
                                    <p:cond delay="0"/>
                                  </p:stCondLst>
                                  <p:iterate type="lt">
                                    <p:tmPct val="40000"/>
                                  </p:iterate>
                                  <p:childTnLst>
                                    <p:set>
                                      <p:cBhvr>
                                        <p:cTn id="20" dur="1" fill="hold">
                                          <p:stCondLst>
                                            <p:cond delay="0"/>
                                          </p:stCondLst>
                                        </p:cTn>
                                        <p:tgtEl>
                                          <p:spTgt spid="6"/>
                                        </p:tgtEl>
                                        <p:attrNameLst>
                                          <p:attrName>style.visibility</p:attrName>
                                        </p:attrNameLst>
                                      </p:cBhvr>
                                      <p:to>
                                        <p:strVal val="visible"/>
                                      </p:to>
                                    </p:set>
                                    <p:anim calcmode="lin" valueType="num">
                                      <p:cBhvr>
                                        <p:cTn id="21" dur="250" fill="hold"/>
                                        <p:tgtEl>
                                          <p:spTgt spid="6"/>
                                        </p:tgtEl>
                                        <p:attrNameLst>
                                          <p:attrName>ppt_x</p:attrName>
                                        </p:attrNameLst>
                                      </p:cBhvr>
                                      <p:tavLst>
                                        <p:tav tm="0">
                                          <p:val>
                                            <p:strVal val="#ppt_x"/>
                                          </p:val>
                                        </p:tav>
                                        <p:tav tm="100000">
                                          <p:val>
                                            <p:strVal val="#ppt_x"/>
                                          </p:val>
                                        </p:tav>
                                      </p:tavLst>
                                    </p:anim>
                                    <p:anim calcmode="lin" valueType="num">
                                      <p:cBhvr>
                                        <p:cTn id="22" dur="250" fill="hold"/>
                                        <p:tgtEl>
                                          <p:spTgt spid="6"/>
                                        </p:tgtEl>
                                        <p:attrNameLst>
                                          <p:attrName>ppt_y</p:attrName>
                                        </p:attrNameLst>
                                      </p:cBhvr>
                                      <p:tavLst>
                                        <p:tav tm="0">
                                          <p:val>
                                            <p:strVal val="#ppt_y-#ppt_h/2"/>
                                          </p:val>
                                        </p:tav>
                                        <p:tav tm="100000">
                                          <p:val>
                                            <p:strVal val="#ppt_y"/>
                                          </p:val>
                                        </p:tav>
                                      </p:tavLst>
                                    </p:anim>
                                    <p:anim calcmode="lin" valueType="num">
                                      <p:cBhvr>
                                        <p:cTn id="23" dur="250" fill="hold"/>
                                        <p:tgtEl>
                                          <p:spTgt spid="6"/>
                                        </p:tgtEl>
                                        <p:attrNameLst>
                                          <p:attrName>ppt_w</p:attrName>
                                        </p:attrNameLst>
                                      </p:cBhvr>
                                      <p:tavLst>
                                        <p:tav tm="0">
                                          <p:val>
                                            <p:strVal val="#ppt_w"/>
                                          </p:val>
                                        </p:tav>
                                        <p:tav tm="100000">
                                          <p:val>
                                            <p:strVal val="#ppt_w"/>
                                          </p:val>
                                        </p:tav>
                                      </p:tavLst>
                                    </p:anim>
                                    <p:anim calcmode="lin" valueType="num">
                                      <p:cBhvr>
                                        <p:cTn id="24" dur="250" fill="hold"/>
                                        <p:tgtEl>
                                          <p:spTgt spid="6"/>
                                        </p:tgtEl>
                                        <p:attrNameLst>
                                          <p:attrName>ppt_h</p:attrName>
                                        </p:attrNameLst>
                                      </p:cBhvr>
                                      <p:tavLst>
                                        <p:tav tm="0">
                                          <p:val>
                                            <p:fltVal val="0"/>
                                          </p:val>
                                        </p:tav>
                                        <p:tav tm="100000">
                                          <p:val>
                                            <p:strVal val="#ppt_h"/>
                                          </p:val>
                                        </p:tav>
                                      </p:tavLst>
                                    </p:anim>
                                  </p:childTnLst>
                                </p:cTn>
                              </p:par>
                            </p:childTnLst>
                          </p:cTn>
                        </p:par>
                        <p:par>
                          <p:cTn id="25" fill="hold">
                            <p:stCondLst>
                              <p:cond delay="705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8050"/>
                            </p:stCondLst>
                            <p:childTnLst>
                              <p:par>
                                <p:cTn id="30" presetID="14" presetClass="entr" presetSubtype="1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randombar(horizontal)">
                                      <p:cBhvr>
                                        <p:cTn id="32" dur="1500"/>
                                        <p:tgtEl>
                                          <p:spTgt spid="10"/>
                                        </p:tgtEl>
                                      </p:cBhvr>
                                    </p:animEffect>
                                  </p:childTnLst>
                                </p:cTn>
                              </p:par>
                            </p:childTnLst>
                          </p:cTn>
                        </p:par>
                        <p:par>
                          <p:cTn id="33" fill="hold">
                            <p:stCondLst>
                              <p:cond delay="9550"/>
                            </p:stCondLst>
                            <p:childTnLst>
                              <p:par>
                                <p:cTn id="34" presetID="17" presetClass="entr" presetSubtype="1" fill="hold" grpId="0" nodeType="afterEffect">
                                  <p:stCondLst>
                                    <p:cond delay="0"/>
                                  </p:stCondLst>
                                  <p:iterate type="lt">
                                    <p:tmPct val="40000"/>
                                  </p:iterate>
                                  <p:childTnLst>
                                    <p:set>
                                      <p:cBhvr>
                                        <p:cTn id="35" dur="1" fill="hold">
                                          <p:stCondLst>
                                            <p:cond delay="0"/>
                                          </p:stCondLst>
                                        </p:cTn>
                                        <p:tgtEl>
                                          <p:spTgt spid="9"/>
                                        </p:tgtEl>
                                        <p:attrNameLst>
                                          <p:attrName>style.visibility</p:attrName>
                                        </p:attrNameLst>
                                      </p:cBhvr>
                                      <p:to>
                                        <p:strVal val="visible"/>
                                      </p:to>
                                    </p:set>
                                    <p:anim calcmode="lin" valueType="num">
                                      <p:cBhvr>
                                        <p:cTn id="36" dur="250" fill="hold"/>
                                        <p:tgtEl>
                                          <p:spTgt spid="9"/>
                                        </p:tgtEl>
                                        <p:attrNameLst>
                                          <p:attrName>ppt_x</p:attrName>
                                        </p:attrNameLst>
                                      </p:cBhvr>
                                      <p:tavLst>
                                        <p:tav tm="0">
                                          <p:val>
                                            <p:strVal val="#ppt_x"/>
                                          </p:val>
                                        </p:tav>
                                        <p:tav tm="100000">
                                          <p:val>
                                            <p:strVal val="#ppt_x"/>
                                          </p:val>
                                        </p:tav>
                                      </p:tavLst>
                                    </p:anim>
                                    <p:anim calcmode="lin" valueType="num">
                                      <p:cBhvr>
                                        <p:cTn id="37" dur="250" fill="hold"/>
                                        <p:tgtEl>
                                          <p:spTgt spid="9"/>
                                        </p:tgtEl>
                                        <p:attrNameLst>
                                          <p:attrName>ppt_y</p:attrName>
                                        </p:attrNameLst>
                                      </p:cBhvr>
                                      <p:tavLst>
                                        <p:tav tm="0">
                                          <p:val>
                                            <p:strVal val="#ppt_y-#ppt_h/2"/>
                                          </p:val>
                                        </p:tav>
                                        <p:tav tm="100000">
                                          <p:val>
                                            <p:strVal val="#ppt_y"/>
                                          </p:val>
                                        </p:tav>
                                      </p:tavLst>
                                    </p:anim>
                                    <p:anim calcmode="lin" valueType="num">
                                      <p:cBhvr>
                                        <p:cTn id="38" dur="250" fill="hold"/>
                                        <p:tgtEl>
                                          <p:spTgt spid="9"/>
                                        </p:tgtEl>
                                        <p:attrNameLst>
                                          <p:attrName>ppt_w</p:attrName>
                                        </p:attrNameLst>
                                      </p:cBhvr>
                                      <p:tavLst>
                                        <p:tav tm="0">
                                          <p:val>
                                            <p:strVal val="#ppt_w"/>
                                          </p:val>
                                        </p:tav>
                                        <p:tav tm="100000">
                                          <p:val>
                                            <p:strVal val="#ppt_w"/>
                                          </p:val>
                                        </p:tav>
                                      </p:tavLst>
                                    </p:anim>
                                    <p:anim calcmode="lin" valueType="num">
                                      <p:cBhvr>
                                        <p:cTn id="39" dur="250" fill="hold"/>
                                        <p:tgtEl>
                                          <p:spTgt spid="9"/>
                                        </p:tgtEl>
                                        <p:attrNameLst>
                                          <p:attrName>ppt_h</p:attrName>
                                        </p:attrNameLst>
                                      </p:cBhvr>
                                      <p:tavLst>
                                        <p:tav tm="0">
                                          <p:val>
                                            <p:fltVal val="0"/>
                                          </p:val>
                                        </p:tav>
                                        <p:tav tm="100000">
                                          <p:val>
                                            <p:strVal val="#ppt_h"/>
                                          </p:val>
                                        </p:tav>
                                      </p:tavLst>
                                    </p:anim>
                                  </p:childTnLst>
                                </p:cTn>
                              </p:par>
                            </p:childTnLst>
                          </p:cTn>
                        </p:par>
                        <p:par>
                          <p:cTn id="40" fill="hold">
                            <p:stCondLst>
                              <p:cond delay="11600"/>
                            </p:stCondLst>
                            <p:childTnLst>
                              <p:par>
                                <p:cTn id="41" presetID="10"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childTnLst>
                                </p:cTn>
                              </p:par>
                            </p:childTnLst>
                          </p:cTn>
                        </p:par>
                        <p:par>
                          <p:cTn id="44" fill="hold">
                            <p:stCondLst>
                              <p:cond delay="12600"/>
                            </p:stCondLst>
                            <p:childTnLst>
                              <p:par>
                                <p:cTn id="45" presetID="14" presetClass="entr" presetSubtype="1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1500"/>
                                        <p:tgtEl>
                                          <p:spTgt spid="13"/>
                                        </p:tgtEl>
                                      </p:cBhvr>
                                    </p:animEffect>
                                  </p:childTnLst>
                                </p:cTn>
                              </p:par>
                            </p:childTnLst>
                          </p:cTn>
                        </p:par>
                        <p:par>
                          <p:cTn id="48" fill="hold">
                            <p:stCondLst>
                              <p:cond delay="14100"/>
                            </p:stCondLst>
                            <p:childTnLst>
                              <p:par>
                                <p:cTn id="49" presetID="17" presetClass="entr" presetSubtype="1" fill="hold" grpId="0" nodeType="afterEffect">
                                  <p:stCondLst>
                                    <p:cond delay="0"/>
                                  </p:stCondLst>
                                  <p:iterate type="lt">
                                    <p:tmPct val="40000"/>
                                  </p:iterate>
                                  <p:childTnLst>
                                    <p:set>
                                      <p:cBhvr>
                                        <p:cTn id="50" dur="1" fill="hold">
                                          <p:stCondLst>
                                            <p:cond delay="0"/>
                                          </p:stCondLst>
                                        </p:cTn>
                                        <p:tgtEl>
                                          <p:spTgt spid="12"/>
                                        </p:tgtEl>
                                        <p:attrNameLst>
                                          <p:attrName>style.visibility</p:attrName>
                                        </p:attrNameLst>
                                      </p:cBhvr>
                                      <p:to>
                                        <p:strVal val="visible"/>
                                      </p:to>
                                    </p:set>
                                    <p:anim calcmode="lin" valueType="num">
                                      <p:cBhvr>
                                        <p:cTn id="51" dur="250" fill="hold"/>
                                        <p:tgtEl>
                                          <p:spTgt spid="12"/>
                                        </p:tgtEl>
                                        <p:attrNameLst>
                                          <p:attrName>ppt_x</p:attrName>
                                        </p:attrNameLst>
                                      </p:cBhvr>
                                      <p:tavLst>
                                        <p:tav tm="0">
                                          <p:val>
                                            <p:strVal val="#ppt_x"/>
                                          </p:val>
                                        </p:tav>
                                        <p:tav tm="100000">
                                          <p:val>
                                            <p:strVal val="#ppt_x"/>
                                          </p:val>
                                        </p:tav>
                                      </p:tavLst>
                                    </p:anim>
                                    <p:anim calcmode="lin" valueType="num">
                                      <p:cBhvr>
                                        <p:cTn id="52" dur="250" fill="hold"/>
                                        <p:tgtEl>
                                          <p:spTgt spid="12"/>
                                        </p:tgtEl>
                                        <p:attrNameLst>
                                          <p:attrName>ppt_y</p:attrName>
                                        </p:attrNameLst>
                                      </p:cBhvr>
                                      <p:tavLst>
                                        <p:tav tm="0">
                                          <p:val>
                                            <p:strVal val="#ppt_y-#ppt_h/2"/>
                                          </p:val>
                                        </p:tav>
                                        <p:tav tm="100000">
                                          <p:val>
                                            <p:strVal val="#ppt_y"/>
                                          </p:val>
                                        </p:tav>
                                      </p:tavLst>
                                    </p:anim>
                                    <p:anim calcmode="lin" valueType="num">
                                      <p:cBhvr>
                                        <p:cTn id="53" dur="250" fill="hold"/>
                                        <p:tgtEl>
                                          <p:spTgt spid="12"/>
                                        </p:tgtEl>
                                        <p:attrNameLst>
                                          <p:attrName>ppt_w</p:attrName>
                                        </p:attrNameLst>
                                      </p:cBhvr>
                                      <p:tavLst>
                                        <p:tav tm="0">
                                          <p:val>
                                            <p:strVal val="#ppt_w"/>
                                          </p:val>
                                        </p:tav>
                                        <p:tav tm="100000">
                                          <p:val>
                                            <p:strVal val="#ppt_w"/>
                                          </p:val>
                                        </p:tav>
                                      </p:tavLst>
                                    </p:anim>
                                    <p:anim calcmode="lin" valueType="num">
                                      <p:cBhvr>
                                        <p:cTn id="54" dur="250" fill="hold"/>
                                        <p:tgtEl>
                                          <p:spTgt spid="12"/>
                                        </p:tgtEl>
                                        <p:attrNameLst>
                                          <p:attrName>ppt_h</p:attrName>
                                        </p:attrNameLst>
                                      </p:cBhvr>
                                      <p:tavLst>
                                        <p:tav tm="0">
                                          <p:val>
                                            <p:fltVal val="0"/>
                                          </p:val>
                                        </p:tav>
                                        <p:tav tm="100000">
                                          <p:val>
                                            <p:strVal val="#ppt_h"/>
                                          </p:val>
                                        </p:tav>
                                      </p:tavLst>
                                    </p:anim>
                                  </p:childTnLst>
                                </p:cTn>
                              </p:par>
                            </p:childTnLst>
                          </p:cTn>
                        </p:par>
                        <p:par>
                          <p:cTn id="55" fill="hold">
                            <p:stCondLst>
                              <p:cond delay="16550"/>
                            </p:stCondLst>
                            <p:childTnLst>
                              <p:par>
                                <p:cTn id="56" presetID="10"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p:bldP spid="10" grpId="0" animBg="1"/>
      <p:bldP spid="11" grpId="0"/>
      <p:bldP spid="12" grpId="0"/>
      <p:bldP spid="13"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03</a:t>
            </a:r>
            <a:endParaRPr lang="zh-CN" altLang="en-US" sz="8000" dirty="0">
              <a:solidFill>
                <a:schemeClr val="bg1"/>
              </a:solidFill>
              <a:cs typeface="+mn-ea"/>
              <a:sym typeface="+mn-lt"/>
            </a:endParaRPr>
          </a:p>
        </p:txBody>
      </p:sp>
      <p:sp>
        <p:nvSpPr>
          <p:cNvPr id="4" name="文本框 3"/>
          <p:cNvSpPr txBox="1"/>
          <p:nvPr/>
        </p:nvSpPr>
        <p:spPr>
          <a:xfrm>
            <a:off x="1271476" y="3107571"/>
            <a:ext cx="9649052" cy="923330"/>
          </a:xfrm>
          <a:prstGeom prst="rect">
            <a:avLst/>
          </a:prstGeom>
          <a:noFill/>
        </p:spPr>
        <p:txBody>
          <a:bodyPr wrap="none" rtlCol="0">
            <a:spAutoFit/>
          </a:bodyPr>
          <a:lstStyle/>
          <a:p>
            <a:pPr algn="ctr"/>
            <a:r>
              <a:rPr lang="en-US" altLang="zh-CN" sz="5400" b="1" dirty="0">
                <a:solidFill>
                  <a:schemeClr val="bg1"/>
                </a:solidFill>
                <a:cs typeface="+mn-ea"/>
                <a:sym typeface="+mn-lt"/>
              </a:rPr>
              <a:t>TECHNOLOGICAL ASPECTS</a:t>
            </a:r>
          </a:p>
        </p:txBody>
      </p:sp>
      <p:sp>
        <p:nvSpPr>
          <p:cNvPr id="5" name="矩形 4"/>
          <p:cNvSpPr/>
          <p:nvPr/>
        </p:nvSpPr>
        <p:spPr>
          <a:xfrm>
            <a:off x="3439714" y="3990831"/>
            <a:ext cx="5312574" cy="523220"/>
          </a:xfrm>
          <a:prstGeom prst="rect">
            <a:avLst/>
          </a:prstGeom>
        </p:spPr>
        <p:txBody>
          <a:bodyPr wrap="square">
            <a:spAutoFit/>
          </a:bodyPr>
          <a:lstStyle/>
          <a:p>
            <a:pPr lvl="0" algn="ctr">
              <a:spcBef>
                <a:spcPts val="1000"/>
              </a:spcBef>
            </a:pPr>
            <a:r>
              <a:rPr lang="en-US" sz="2800" b="1" dirty="0">
                <a:solidFill>
                  <a:schemeClr val="bg1"/>
                </a:solidFill>
                <a:latin typeface="TypoUpright BT" panose="03020702030807050705" pitchFamily="66" charset="0"/>
                <a:ea typeface="Source Sans Pro" panose="020B0704020202020204"/>
                <a:cs typeface="Times New Roman" panose="02020603050405020304" pitchFamily="18" charset="0"/>
                <a:sym typeface="Source Sans Pro" panose="020B0704020202020204"/>
              </a:rPr>
              <a:t>“The Earth is a fine place and worth fighting for.”</a:t>
            </a:r>
          </a:p>
        </p:txBody>
      </p:sp>
      <p:cxnSp>
        <p:nvCxnSpPr>
          <p:cNvPr id="8" name="直接连接符 18">
            <a:extLst>
              <a:ext uri="{FF2B5EF4-FFF2-40B4-BE49-F238E27FC236}">
                <a16:creationId xmlns:a16="http://schemas.microsoft.com/office/drawing/2014/main" id="{F9C1CCD9-E1C3-4355-6B05-3350C81810BA}"/>
              </a:ext>
            </a:extLst>
          </p:cNvPr>
          <p:cNvCxnSpPr>
            <a:cxnSpLocks/>
          </p:cNvCxnSpPr>
          <p:nvPr/>
        </p:nvCxnSpPr>
        <p:spPr>
          <a:xfrm>
            <a:off x="3532572" y="4030901"/>
            <a:ext cx="51268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62006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2950"/>
                            </p:stCondLst>
                            <p:childTnLst>
                              <p:par>
                                <p:cTn id="24" presetID="16" presetClass="entr" presetSubtype="2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par>
                          <p:cTn id="27" fill="hold">
                            <p:stCondLst>
                              <p:cond delay="34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DE5DD40A-4034-7498-6805-10BD13935BEC}"/>
              </a:ext>
            </a:extLst>
          </p:cNvPr>
          <p:cNvSpPr txBox="1"/>
          <p:nvPr/>
        </p:nvSpPr>
        <p:spPr>
          <a:xfrm>
            <a:off x="604663" y="184322"/>
            <a:ext cx="5290231" cy="523220"/>
          </a:xfrm>
          <a:prstGeom prst="rect">
            <a:avLst/>
          </a:prstGeom>
          <a:noFill/>
        </p:spPr>
        <p:txBody>
          <a:bodyPr wrap="none" rtlCol="0">
            <a:spAutoFit/>
          </a:bodyPr>
          <a:lstStyle/>
          <a:p>
            <a:r>
              <a:rPr lang="en-US" altLang="zh-CN" sz="2800" b="1" dirty="0">
                <a:solidFill>
                  <a:srgbClr val="1D4251"/>
                </a:solidFill>
                <a:cs typeface="+mn-ea"/>
                <a:sym typeface="+mn-lt"/>
              </a:rPr>
              <a:t>SYSTEM CONTEXT DIAGRAM</a:t>
            </a:r>
          </a:p>
        </p:txBody>
      </p:sp>
      <p:pic>
        <p:nvPicPr>
          <p:cNvPr id="20" name="Picture 19">
            <a:extLst>
              <a:ext uri="{FF2B5EF4-FFF2-40B4-BE49-F238E27FC236}">
                <a16:creationId xmlns:a16="http://schemas.microsoft.com/office/drawing/2014/main" id="{4DC9BD33-F0E3-6862-BBD4-2C5CC72BF07C}"/>
              </a:ext>
            </a:extLst>
          </p:cNvPr>
          <p:cNvPicPr>
            <a:picLocks noChangeAspect="1"/>
          </p:cNvPicPr>
          <p:nvPr/>
        </p:nvPicPr>
        <p:blipFill>
          <a:blip r:embed="rId4"/>
          <a:stretch>
            <a:fillRect/>
          </a:stretch>
        </p:blipFill>
        <p:spPr>
          <a:xfrm>
            <a:off x="2676541" y="893579"/>
            <a:ext cx="6838917" cy="5660572"/>
          </a:xfrm>
          <a:prstGeom prst="rect">
            <a:avLst/>
          </a:prstGeom>
        </p:spPr>
      </p:pic>
    </p:spTree>
    <p:extLst>
      <p:ext uri="{BB962C8B-B14F-4D97-AF65-F5344CB8AC3E}">
        <p14:creationId xmlns:p14="http://schemas.microsoft.com/office/powerpoint/2010/main" val="40227548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450"/>
                            </p:stCondLst>
                            <p:childTnLst>
                              <p:par>
                                <p:cTn id="11" presetID="14" presetClass="entr" presetSubtype="1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randombar(horizont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DE5DD40A-4034-7498-6805-10BD13935BEC}"/>
              </a:ext>
            </a:extLst>
          </p:cNvPr>
          <p:cNvSpPr txBox="1"/>
          <p:nvPr/>
        </p:nvSpPr>
        <p:spPr>
          <a:xfrm>
            <a:off x="604663" y="184322"/>
            <a:ext cx="3629455" cy="523220"/>
          </a:xfrm>
          <a:prstGeom prst="rect">
            <a:avLst/>
          </a:prstGeom>
          <a:noFill/>
        </p:spPr>
        <p:txBody>
          <a:bodyPr wrap="none" rtlCol="0">
            <a:spAutoFit/>
          </a:bodyPr>
          <a:lstStyle/>
          <a:p>
            <a:r>
              <a:rPr lang="en-US" altLang="zh-CN" sz="2800" b="1" dirty="0">
                <a:solidFill>
                  <a:srgbClr val="1D4251"/>
                </a:solidFill>
                <a:cs typeface="+mn-ea"/>
                <a:sym typeface="+mn-lt"/>
              </a:rPr>
              <a:t>ACTIVITY DIAGRAM</a:t>
            </a:r>
          </a:p>
        </p:txBody>
      </p:sp>
      <p:grpSp>
        <p:nvGrpSpPr>
          <p:cNvPr id="4" name="Group 3">
            <a:extLst>
              <a:ext uri="{FF2B5EF4-FFF2-40B4-BE49-F238E27FC236}">
                <a16:creationId xmlns:a16="http://schemas.microsoft.com/office/drawing/2014/main" id="{850A0E49-4A55-AB43-61A5-5AED4AB5B47B}"/>
              </a:ext>
            </a:extLst>
          </p:cNvPr>
          <p:cNvGrpSpPr/>
          <p:nvPr/>
        </p:nvGrpSpPr>
        <p:grpSpPr>
          <a:xfrm>
            <a:off x="1366733" y="942680"/>
            <a:ext cx="9458534" cy="5730998"/>
            <a:chOff x="2438093" y="942680"/>
            <a:chExt cx="9458534" cy="5730998"/>
          </a:xfrm>
        </p:grpSpPr>
        <p:pic>
          <p:nvPicPr>
            <p:cNvPr id="2" name="Picture 1">
              <a:extLst>
                <a:ext uri="{FF2B5EF4-FFF2-40B4-BE49-F238E27FC236}">
                  <a16:creationId xmlns:a16="http://schemas.microsoft.com/office/drawing/2014/main" id="{88FA45AF-9744-0487-70A0-D7BD8BCABD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093" y="942680"/>
              <a:ext cx="7315813" cy="5730998"/>
            </a:xfrm>
            <a:prstGeom prst="rect">
              <a:avLst/>
            </a:prstGeom>
            <a:noFill/>
            <a:ln>
              <a:noFill/>
            </a:ln>
          </p:spPr>
        </p:pic>
        <p:pic>
          <p:nvPicPr>
            <p:cNvPr id="3" name="Picture 2">
              <a:extLst>
                <a:ext uri="{FF2B5EF4-FFF2-40B4-BE49-F238E27FC236}">
                  <a16:creationId xmlns:a16="http://schemas.microsoft.com/office/drawing/2014/main" id="{56D1B30E-1AA1-B81F-0604-A543DCFF515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42670" y="5383963"/>
              <a:ext cx="2053957" cy="1242579"/>
            </a:xfrm>
            <a:prstGeom prst="rect">
              <a:avLst/>
            </a:prstGeom>
            <a:noFill/>
            <a:ln>
              <a:noFill/>
            </a:ln>
          </p:spPr>
        </p:pic>
      </p:grpSp>
    </p:spTree>
    <p:extLst>
      <p:ext uri="{BB962C8B-B14F-4D97-AF65-F5344CB8AC3E}">
        <p14:creationId xmlns:p14="http://schemas.microsoft.com/office/powerpoint/2010/main" val="19368947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2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DE5DD40A-4034-7498-6805-10BD13935BEC}"/>
              </a:ext>
            </a:extLst>
          </p:cNvPr>
          <p:cNvSpPr txBox="1"/>
          <p:nvPr/>
        </p:nvSpPr>
        <p:spPr>
          <a:xfrm>
            <a:off x="604663" y="184322"/>
            <a:ext cx="3629455" cy="523220"/>
          </a:xfrm>
          <a:prstGeom prst="rect">
            <a:avLst/>
          </a:prstGeom>
          <a:noFill/>
        </p:spPr>
        <p:txBody>
          <a:bodyPr wrap="none" rtlCol="0">
            <a:spAutoFit/>
          </a:bodyPr>
          <a:lstStyle/>
          <a:p>
            <a:r>
              <a:rPr lang="en-US" altLang="zh-CN" sz="2800" b="1" dirty="0">
                <a:solidFill>
                  <a:srgbClr val="1D4251"/>
                </a:solidFill>
                <a:cs typeface="+mn-ea"/>
                <a:sym typeface="+mn-lt"/>
              </a:rPr>
              <a:t>ACTIVITY DIAGRAM</a:t>
            </a:r>
          </a:p>
        </p:txBody>
      </p:sp>
      <p:grpSp>
        <p:nvGrpSpPr>
          <p:cNvPr id="7" name="Group 6">
            <a:extLst>
              <a:ext uri="{FF2B5EF4-FFF2-40B4-BE49-F238E27FC236}">
                <a16:creationId xmlns:a16="http://schemas.microsoft.com/office/drawing/2014/main" id="{26EE061F-AEC9-D206-81BE-811107AE5933}"/>
              </a:ext>
            </a:extLst>
          </p:cNvPr>
          <p:cNvGrpSpPr/>
          <p:nvPr/>
        </p:nvGrpSpPr>
        <p:grpSpPr>
          <a:xfrm>
            <a:off x="1251763" y="989816"/>
            <a:ext cx="9688474" cy="5683862"/>
            <a:chOff x="2438093" y="942680"/>
            <a:chExt cx="9688474" cy="5683862"/>
          </a:xfrm>
        </p:grpSpPr>
        <p:pic>
          <p:nvPicPr>
            <p:cNvPr id="5" name="Picture 4">
              <a:extLst>
                <a:ext uri="{FF2B5EF4-FFF2-40B4-BE49-F238E27FC236}">
                  <a16:creationId xmlns:a16="http://schemas.microsoft.com/office/drawing/2014/main" id="{E2E4AB3B-8CE6-9CB4-9B97-C0C9D56B89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093" y="942680"/>
              <a:ext cx="7332858" cy="5683862"/>
            </a:xfrm>
            <a:prstGeom prst="rect">
              <a:avLst/>
            </a:prstGeom>
            <a:noFill/>
            <a:ln>
              <a:noFill/>
            </a:ln>
          </p:spPr>
        </p:pic>
        <p:pic>
          <p:nvPicPr>
            <p:cNvPr id="6" name="Picture 5">
              <a:extLst>
                <a:ext uri="{FF2B5EF4-FFF2-40B4-BE49-F238E27FC236}">
                  <a16:creationId xmlns:a16="http://schemas.microsoft.com/office/drawing/2014/main" id="{84D200EB-D806-057A-11C1-B25596169D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18086" y="5217041"/>
              <a:ext cx="2308481" cy="1396558"/>
            </a:xfrm>
            <a:prstGeom prst="rect">
              <a:avLst/>
            </a:prstGeom>
            <a:noFill/>
            <a:ln>
              <a:noFill/>
            </a:ln>
          </p:spPr>
        </p:pic>
      </p:grpSp>
    </p:spTree>
    <p:extLst>
      <p:ext uri="{BB962C8B-B14F-4D97-AF65-F5344CB8AC3E}">
        <p14:creationId xmlns:p14="http://schemas.microsoft.com/office/powerpoint/2010/main" val="5409051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2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DE5DD40A-4034-7498-6805-10BD13935BEC}"/>
              </a:ext>
            </a:extLst>
          </p:cNvPr>
          <p:cNvSpPr txBox="1"/>
          <p:nvPr/>
        </p:nvSpPr>
        <p:spPr>
          <a:xfrm>
            <a:off x="604663" y="184322"/>
            <a:ext cx="3629455" cy="523220"/>
          </a:xfrm>
          <a:prstGeom prst="rect">
            <a:avLst/>
          </a:prstGeom>
          <a:noFill/>
        </p:spPr>
        <p:txBody>
          <a:bodyPr wrap="none" rtlCol="0">
            <a:spAutoFit/>
          </a:bodyPr>
          <a:lstStyle/>
          <a:p>
            <a:r>
              <a:rPr lang="en-US" altLang="zh-CN" sz="2800" b="1" dirty="0">
                <a:solidFill>
                  <a:srgbClr val="1D4251"/>
                </a:solidFill>
                <a:cs typeface="+mn-ea"/>
                <a:sym typeface="+mn-lt"/>
              </a:rPr>
              <a:t>ACTIVITY DIAGRAM</a:t>
            </a:r>
          </a:p>
        </p:txBody>
      </p:sp>
      <p:grpSp>
        <p:nvGrpSpPr>
          <p:cNvPr id="4" name="Group 3">
            <a:extLst>
              <a:ext uri="{FF2B5EF4-FFF2-40B4-BE49-F238E27FC236}">
                <a16:creationId xmlns:a16="http://schemas.microsoft.com/office/drawing/2014/main" id="{9941A3D0-D27E-BB2C-0038-D81FB36A82CE}"/>
              </a:ext>
            </a:extLst>
          </p:cNvPr>
          <p:cNvGrpSpPr/>
          <p:nvPr/>
        </p:nvGrpSpPr>
        <p:grpSpPr>
          <a:xfrm>
            <a:off x="1576611" y="1002759"/>
            <a:ext cx="9038777" cy="5670919"/>
            <a:chOff x="1251763" y="989816"/>
            <a:chExt cx="9038777" cy="5670919"/>
          </a:xfrm>
        </p:grpSpPr>
        <p:pic>
          <p:nvPicPr>
            <p:cNvPr id="2" name="Picture 1">
              <a:extLst>
                <a:ext uri="{FF2B5EF4-FFF2-40B4-BE49-F238E27FC236}">
                  <a16:creationId xmlns:a16="http://schemas.microsoft.com/office/drawing/2014/main" id="{A3B8DB4C-3981-B5A9-1619-F687072D9E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1763" y="989816"/>
              <a:ext cx="4971602" cy="5670919"/>
            </a:xfrm>
            <a:prstGeom prst="rect">
              <a:avLst/>
            </a:prstGeom>
            <a:noFill/>
            <a:ln>
              <a:noFill/>
            </a:ln>
          </p:spPr>
        </p:pic>
        <p:pic>
          <p:nvPicPr>
            <p:cNvPr id="3" name="Picture 2">
              <a:extLst>
                <a:ext uri="{FF2B5EF4-FFF2-40B4-BE49-F238E27FC236}">
                  <a16:creationId xmlns:a16="http://schemas.microsoft.com/office/drawing/2014/main" id="{A49B0648-221C-D33A-5614-5DF12A89B60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23365" y="4203920"/>
              <a:ext cx="4067175" cy="2456815"/>
            </a:xfrm>
            <a:prstGeom prst="rect">
              <a:avLst/>
            </a:prstGeom>
            <a:noFill/>
            <a:ln>
              <a:noFill/>
            </a:ln>
          </p:spPr>
        </p:pic>
      </p:grpSp>
    </p:spTree>
    <p:extLst>
      <p:ext uri="{BB962C8B-B14F-4D97-AF65-F5344CB8AC3E}">
        <p14:creationId xmlns:p14="http://schemas.microsoft.com/office/powerpoint/2010/main" val="32478077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2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5"/>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文本框 62"/>
          <p:cNvSpPr txBox="1"/>
          <p:nvPr/>
        </p:nvSpPr>
        <p:spPr>
          <a:xfrm>
            <a:off x="308210" y="2944968"/>
            <a:ext cx="9534071" cy="646331"/>
          </a:xfrm>
          <a:prstGeom prst="rect">
            <a:avLst/>
          </a:prstGeom>
          <a:noFill/>
        </p:spPr>
        <p:txBody>
          <a:bodyPr wrap="square">
            <a:spAutoFit/>
          </a:bodyPr>
          <a:lstStyle/>
          <a:p>
            <a:pPr>
              <a:defRPr/>
            </a:pPr>
            <a:r>
              <a:rPr lang="en-US" altLang="zh-CN" sz="3600" b="1" dirty="0">
                <a:solidFill>
                  <a:srgbClr val="1D4251"/>
                </a:solidFill>
                <a:cs typeface="+mn-ea"/>
                <a:sym typeface="+mn-lt"/>
              </a:rPr>
              <a:t>Craft Village Pollution Monitor System</a:t>
            </a:r>
            <a:endParaRPr lang="zh-CN" altLang="en-US" sz="3600" b="1" dirty="0">
              <a:solidFill>
                <a:srgbClr val="1D4251"/>
              </a:solidFill>
              <a:cs typeface="+mn-ea"/>
              <a:sym typeface="+mn-lt"/>
            </a:endParaRPr>
          </a:p>
        </p:txBody>
      </p:sp>
      <p:sp>
        <p:nvSpPr>
          <p:cNvPr id="64" name="文本框 63"/>
          <p:cNvSpPr txBox="1"/>
          <p:nvPr/>
        </p:nvSpPr>
        <p:spPr>
          <a:xfrm>
            <a:off x="308210" y="3698121"/>
            <a:ext cx="5967202" cy="523220"/>
          </a:xfrm>
          <a:prstGeom prst="rect">
            <a:avLst/>
          </a:prstGeom>
          <a:noFill/>
        </p:spPr>
        <p:txBody>
          <a:bodyPr>
            <a:spAutoFit/>
          </a:bodyPr>
          <a:lstStyle/>
          <a:p>
            <a:pPr eaLnBrk="1" fontAlgn="auto" hangingPunct="1">
              <a:spcBef>
                <a:spcPts val="0"/>
              </a:spcBef>
              <a:spcAft>
                <a:spcPts val="0"/>
              </a:spcAft>
              <a:defRPr/>
            </a:pPr>
            <a:r>
              <a:rPr lang="en-US" altLang="zh-CN" sz="2800" dirty="0">
                <a:solidFill>
                  <a:schemeClr val="tx1">
                    <a:lumMod val="75000"/>
                    <a:lumOff val="25000"/>
                  </a:schemeClr>
                </a:solidFill>
                <a:cs typeface="+mn-ea"/>
                <a:sym typeface="+mn-lt"/>
              </a:rPr>
              <a:t>Capstone Project Defense</a:t>
            </a:r>
            <a:endParaRPr lang="zh-CN" altLang="en-US" sz="3200" dirty="0">
              <a:solidFill>
                <a:schemeClr val="tx1">
                  <a:lumMod val="75000"/>
                  <a:lumOff val="25000"/>
                </a:schemeClr>
              </a:solidFill>
              <a:cs typeface="+mn-ea"/>
              <a:sym typeface="+mn-lt"/>
            </a:endParaRPr>
          </a:p>
        </p:txBody>
      </p:sp>
      <p:sp>
        <p:nvSpPr>
          <p:cNvPr id="65" name="文本框 64"/>
          <p:cNvSpPr txBox="1"/>
          <p:nvPr/>
        </p:nvSpPr>
        <p:spPr>
          <a:xfrm>
            <a:off x="308210" y="1354515"/>
            <a:ext cx="8170862" cy="1569660"/>
          </a:xfrm>
          <a:prstGeom prst="rect">
            <a:avLst/>
          </a:prstGeom>
          <a:noFill/>
        </p:spPr>
        <p:txBody>
          <a:bodyPr>
            <a:spAutoFit/>
          </a:bodyPr>
          <a:lstStyle/>
          <a:p>
            <a:pPr eaLnBrk="1" fontAlgn="auto" hangingPunct="1">
              <a:spcBef>
                <a:spcPts val="0"/>
              </a:spcBef>
              <a:spcAft>
                <a:spcPts val="0"/>
              </a:spcAft>
              <a:defRPr/>
            </a:pPr>
            <a:r>
              <a:rPr lang="en-US" altLang="zh-CN" sz="9600" b="1" spc="300" dirty="0">
                <a:solidFill>
                  <a:srgbClr val="F5C700"/>
                </a:solidFill>
                <a:cs typeface="+mn-ea"/>
                <a:sym typeface="+mn-lt"/>
              </a:rPr>
              <a:t>CMU-SE 451</a:t>
            </a:r>
            <a:endParaRPr lang="zh-CN" altLang="en-US" sz="9600" b="1" spc="300" dirty="0">
              <a:solidFill>
                <a:srgbClr val="F5C700"/>
              </a:solidFill>
              <a:cs typeface="+mn-ea"/>
              <a:sym typeface="+mn-lt"/>
            </a:endParaRPr>
          </a:p>
        </p:txBody>
      </p:sp>
      <p:sp>
        <p:nvSpPr>
          <p:cNvPr id="66" name="矩形 65"/>
          <p:cNvSpPr/>
          <p:nvPr/>
        </p:nvSpPr>
        <p:spPr>
          <a:xfrm>
            <a:off x="412749" y="4328163"/>
            <a:ext cx="1309544" cy="449632"/>
          </a:xfrm>
          <a:prstGeom prst="rect">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25.05.2023</a:t>
            </a:r>
            <a:endParaRPr lang="zh-CN" altLang="en-US" sz="1600" dirty="0">
              <a:solidFill>
                <a:schemeClr val="bg1"/>
              </a:solidFill>
              <a:cs typeface="+mn-ea"/>
              <a:sym typeface="+mn-lt"/>
            </a:endParaRPr>
          </a:p>
        </p:txBody>
      </p:sp>
      <p:sp>
        <p:nvSpPr>
          <p:cNvPr id="67" name="矩形 66"/>
          <p:cNvSpPr/>
          <p:nvPr/>
        </p:nvSpPr>
        <p:spPr>
          <a:xfrm>
            <a:off x="1870644" y="4328163"/>
            <a:ext cx="1229405" cy="449632"/>
          </a:xfrm>
          <a:prstGeom prst="rect">
            <a:avLst/>
          </a:prstGeom>
          <a:no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1D4251"/>
                </a:solidFill>
                <a:cs typeface="+mn-ea"/>
                <a:sym typeface="+mn-lt"/>
              </a:rPr>
              <a:t>C2SE.01</a:t>
            </a:r>
            <a:endParaRPr lang="zh-CN" altLang="en-US" sz="1600" dirty="0">
              <a:solidFill>
                <a:srgbClr val="1D4251"/>
              </a:solidFill>
              <a:cs typeface="+mn-ea"/>
              <a:sym typeface="+mn-lt"/>
            </a:endParaRPr>
          </a:p>
        </p:txBody>
      </p:sp>
      <p:pic>
        <p:nvPicPr>
          <p:cNvPr id="2" name="David Hoffner - Positive Outlook">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2800" y="0"/>
            <a:ext cx="812800" cy="812800"/>
          </a:xfrm>
          <a:prstGeom prst="rect">
            <a:avLst/>
          </a:prstGeom>
        </p:spPr>
      </p:pic>
      <p:pic>
        <p:nvPicPr>
          <p:cNvPr id="9" name="Picture 8">
            <a:extLst>
              <a:ext uri="{FF2B5EF4-FFF2-40B4-BE49-F238E27FC236}">
                <a16:creationId xmlns:a16="http://schemas.microsoft.com/office/drawing/2014/main" id="{B24DCDAA-F902-D15E-0314-38F7DF5387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210" y="209038"/>
            <a:ext cx="2545786" cy="812800"/>
          </a:xfrm>
          <a:prstGeom prst="rect">
            <a:avLst/>
          </a:prstGeom>
        </p:spPr>
      </p:pic>
    </p:spTree>
    <p:extLst>
      <p:ext uri="{BB962C8B-B14F-4D97-AF65-F5344CB8AC3E}">
        <p14:creationId xmlns:p14="http://schemas.microsoft.com/office/powerpoint/2010/main" val="2138342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Effect transition="in" filter="fade">
                                      <p:cBhvr>
                                        <p:cTn id="11" dur="500"/>
                                        <p:tgtEl>
                                          <p:spTgt spid="5"/>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500"/>
                            </p:stCondLst>
                            <p:childTnLst>
                              <p:par>
                                <p:cTn id="28" presetID="53" presetClass="entr" presetSubtype="16" fill="hold" grpId="0" nodeType="afterEffect">
                                  <p:stCondLst>
                                    <p:cond delay="0"/>
                                  </p:stCondLst>
                                  <p:iterate type="lt">
                                    <p:tmPct val="10000"/>
                                  </p:iterate>
                                  <p:childTnLst>
                                    <p:set>
                                      <p:cBhvr>
                                        <p:cTn id="29" dur="1" fill="hold">
                                          <p:stCondLst>
                                            <p:cond delay="0"/>
                                          </p:stCondLst>
                                        </p:cTn>
                                        <p:tgtEl>
                                          <p:spTgt spid="65"/>
                                        </p:tgtEl>
                                        <p:attrNameLst>
                                          <p:attrName>style.visibility</p:attrName>
                                        </p:attrNameLst>
                                      </p:cBhvr>
                                      <p:to>
                                        <p:strVal val="visible"/>
                                      </p:to>
                                    </p:set>
                                    <p:anim calcmode="lin" valueType="num">
                                      <p:cBhvr>
                                        <p:cTn id="30" dur="500" fill="hold"/>
                                        <p:tgtEl>
                                          <p:spTgt spid="65"/>
                                        </p:tgtEl>
                                        <p:attrNameLst>
                                          <p:attrName>ppt_w</p:attrName>
                                        </p:attrNameLst>
                                      </p:cBhvr>
                                      <p:tavLst>
                                        <p:tav tm="0">
                                          <p:val>
                                            <p:fltVal val="0"/>
                                          </p:val>
                                        </p:tav>
                                        <p:tav tm="100000">
                                          <p:val>
                                            <p:strVal val="#ppt_w"/>
                                          </p:val>
                                        </p:tav>
                                      </p:tavLst>
                                    </p:anim>
                                    <p:anim calcmode="lin" valueType="num">
                                      <p:cBhvr>
                                        <p:cTn id="31" dur="500" fill="hold"/>
                                        <p:tgtEl>
                                          <p:spTgt spid="65"/>
                                        </p:tgtEl>
                                        <p:attrNameLst>
                                          <p:attrName>ppt_h</p:attrName>
                                        </p:attrNameLst>
                                      </p:cBhvr>
                                      <p:tavLst>
                                        <p:tav tm="0">
                                          <p:val>
                                            <p:fltVal val="0"/>
                                          </p:val>
                                        </p:tav>
                                        <p:tav tm="100000">
                                          <p:val>
                                            <p:strVal val="#ppt_h"/>
                                          </p:val>
                                        </p:tav>
                                      </p:tavLst>
                                    </p:anim>
                                    <p:animEffect transition="in" filter="fade">
                                      <p:cBhvr>
                                        <p:cTn id="32" dur="500"/>
                                        <p:tgtEl>
                                          <p:spTgt spid="65"/>
                                        </p:tgtEl>
                                      </p:cBhvr>
                                    </p:animEffect>
                                  </p:childTnLst>
                                </p:cTn>
                              </p:par>
                            </p:childTnLst>
                          </p:cTn>
                        </p:par>
                        <p:par>
                          <p:cTn id="33" fill="hold">
                            <p:stCondLst>
                              <p:cond delay="1400"/>
                            </p:stCondLst>
                            <p:childTnLst>
                              <p:par>
                                <p:cTn id="34" presetID="53" presetClass="entr" presetSubtype="16" fill="hold" grpId="0" nodeType="afterEffect">
                                  <p:stCondLst>
                                    <p:cond delay="0"/>
                                  </p:stCondLst>
                                  <p:iterate type="lt">
                                    <p:tmPct val="10000"/>
                                  </p:iterate>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childTnLst>
                          </p:cTn>
                        </p:par>
                        <p:par>
                          <p:cTn id="39" fill="hold">
                            <p:stCondLst>
                              <p:cond delay="3550"/>
                            </p:stCondLst>
                            <p:childTnLst>
                              <p:par>
                                <p:cTn id="40" presetID="22" presetClass="entr" presetSubtype="4"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down)">
                                      <p:cBhvr>
                                        <p:cTn id="42" dur="500"/>
                                        <p:tgtEl>
                                          <p:spTgt spid="64"/>
                                        </p:tgtEl>
                                      </p:cBhvr>
                                    </p:animEffect>
                                  </p:childTnLst>
                                </p:cTn>
                              </p:par>
                            </p:childTnLst>
                          </p:cTn>
                        </p:par>
                        <p:par>
                          <p:cTn id="43" fill="hold">
                            <p:stCondLst>
                              <p:cond delay="4050"/>
                            </p:stCondLst>
                            <p:childTnLst>
                              <p:par>
                                <p:cTn id="44" presetID="42" presetClass="entr" presetSubtype="0" fill="hold" grpId="0"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750"/>
                                        <p:tgtEl>
                                          <p:spTgt spid="66"/>
                                        </p:tgtEl>
                                      </p:cBhvr>
                                    </p:animEffect>
                                    <p:anim calcmode="lin" valueType="num">
                                      <p:cBhvr>
                                        <p:cTn id="47" dur="750" fill="hold"/>
                                        <p:tgtEl>
                                          <p:spTgt spid="66"/>
                                        </p:tgtEl>
                                        <p:attrNameLst>
                                          <p:attrName>ppt_x</p:attrName>
                                        </p:attrNameLst>
                                      </p:cBhvr>
                                      <p:tavLst>
                                        <p:tav tm="0">
                                          <p:val>
                                            <p:strVal val="#ppt_x"/>
                                          </p:val>
                                        </p:tav>
                                        <p:tav tm="100000">
                                          <p:val>
                                            <p:strVal val="#ppt_x"/>
                                          </p:val>
                                        </p:tav>
                                      </p:tavLst>
                                    </p:anim>
                                    <p:anim calcmode="lin" valueType="num">
                                      <p:cBhvr>
                                        <p:cTn id="48" dur="750" fill="hold"/>
                                        <p:tgtEl>
                                          <p:spTgt spid="66"/>
                                        </p:tgtEl>
                                        <p:attrNameLst>
                                          <p:attrName>ppt_y</p:attrName>
                                        </p:attrNameLst>
                                      </p:cBhvr>
                                      <p:tavLst>
                                        <p:tav tm="0">
                                          <p:val>
                                            <p:strVal val="#ppt_y+.1"/>
                                          </p:val>
                                        </p:tav>
                                        <p:tav tm="100000">
                                          <p:val>
                                            <p:strVal val="#ppt_y"/>
                                          </p:val>
                                        </p:tav>
                                      </p:tavLst>
                                    </p:anim>
                                  </p:childTnLst>
                                </p:cTn>
                              </p:par>
                            </p:childTnLst>
                          </p:cTn>
                        </p:par>
                        <p:par>
                          <p:cTn id="49" fill="hold">
                            <p:stCondLst>
                              <p:cond delay="4800"/>
                            </p:stCondLst>
                            <p:childTnLst>
                              <p:par>
                                <p:cTn id="50" presetID="42" presetClass="entr" presetSubtype="0" fill="hold" grpId="0" nodeType="after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750"/>
                                        <p:tgtEl>
                                          <p:spTgt spid="67"/>
                                        </p:tgtEl>
                                      </p:cBhvr>
                                    </p:animEffect>
                                    <p:anim calcmode="lin" valueType="num">
                                      <p:cBhvr>
                                        <p:cTn id="53" dur="750" fill="hold"/>
                                        <p:tgtEl>
                                          <p:spTgt spid="67"/>
                                        </p:tgtEl>
                                        <p:attrNameLst>
                                          <p:attrName>ppt_x</p:attrName>
                                        </p:attrNameLst>
                                      </p:cBhvr>
                                      <p:tavLst>
                                        <p:tav tm="0">
                                          <p:val>
                                            <p:strVal val="#ppt_x"/>
                                          </p:val>
                                        </p:tav>
                                        <p:tav tm="100000">
                                          <p:val>
                                            <p:strVal val="#ppt_x"/>
                                          </p:val>
                                        </p:tav>
                                      </p:tavLst>
                                    </p:anim>
                                    <p:anim calcmode="lin" valueType="num">
                                      <p:cBhvr>
                                        <p:cTn id="54" dur="75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remove" display="0">
                  <p:stCondLst>
                    <p:cond delay="indefinite"/>
                  </p:stCondLst>
                  <p:endCondLst>
                    <p:cond evt="onStopAudio" delay="0">
                      <p:tgtEl>
                        <p:sldTgt/>
                      </p:tgtEl>
                    </p:cond>
                  </p:endCondLst>
                </p:cTn>
                <p:tgtEl>
                  <p:spTgt spid="2"/>
                </p:tgtEl>
              </p:cMediaNode>
            </p:audio>
          </p:childTnLst>
        </p:cTn>
      </p:par>
    </p:tnLst>
    <p:bldLst>
      <p:bldP spid="5" grpId="0" animBg="1"/>
      <p:bldP spid="6" grpId="0" animBg="1"/>
      <p:bldP spid="7" grpId="0" animBg="1"/>
      <p:bldP spid="8" grpId="0" animBg="1"/>
      <p:bldP spid="63" grpId="0"/>
      <p:bldP spid="65" grpId="0"/>
      <p:bldP spid="66" grpId="0" animBg="1"/>
      <p:bldP spid="6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DE5DD40A-4034-7498-6805-10BD13935BEC}"/>
              </a:ext>
            </a:extLst>
          </p:cNvPr>
          <p:cNvSpPr txBox="1"/>
          <p:nvPr/>
        </p:nvSpPr>
        <p:spPr>
          <a:xfrm>
            <a:off x="604663" y="184322"/>
            <a:ext cx="3629455" cy="523220"/>
          </a:xfrm>
          <a:prstGeom prst="rect">
            <a:avLst/>
          </a:prstGeom>
          <a:noFill/>
        </p:spPr>
        <p:txBody>
          <a:bodyPr wrap="none" rtlCol="0">
            <a:spAutoFit/>
          </a:bodyPr>
          <a:lstStyle/>
          <a:p>
            <a:r>
              <a:rPr lang="en-US" altLang="zh-CN" sz="2800" b="1" dirty="0">
                <a:solidFill>
                  <a:srgbClr val="1D4251"/>
                </a:solidFill>
                <a:cs typeface="+mn-ea"/>
                <a:sym typeface="+mn-lt"/>
              </a:rPr>
              <a:t>ACTIVITY DIAGRAM</a:t>
            </a:r>
          </a:p>
        </p:txBody>
      </p:sp>
      <p:grpSp>
        <p:nvGrpSpPr>
          <p:cNvPr id="7" name="Group 6">
            <a:extLst>
              <a:ext uri="{FF2B5EF4-FFF2-40B4-BE49-F238E27FC236}">
                <a16:creationId xmlns:a16="http://schemas.microsoft.com/office/drawing/2014/main" id="{8EC9DC5E-F035-1AAE-C0C3-A3161686DEC2}"/>
              </a:ext>
            </a:extLst>
          </p:cNvPr>
          <p:cNvGrpSpPr/>
          <p:nvPr/>
        </p:nvGrpSpPr>
        <p:grpSpPr>
          <a:xfrm>
            <a:off x="1129843" y="1002759"/>
            <a:ext cx="9932314" cy="5670919"/>
            <a:chOff x="1576611" y="1002759"/>
            <a:chExt cx="9932314" cy="5670919"/>
          </a:xfrm>
        </p:grpSpPr>
        <p:pic>
          <p:nvPicPr>
            <p:cNvPr id="5" name="Picture 4">
              <a:extLst>
                <a:ext uri="{FF2B5EF4-FFF2-40B4-BE49-F238E27FC236}">
                  <a16:creationId xmlns:a16="http://schemas.microsoft.com/office/drawing/2014/main" id="{D97D0B26-9D14-5075-F8EE-6CA5E78AAC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6611" y="1002759"/>
              <a:ext cx="5827431" cy="5670919"/>
            </a:xfrm>
            <a:prstGeom prst="rect">
              <a:avLst/>
            </a:prstGeom>
            <a:noFill/>
            <a:ln>
              <a:noFill/>
            </a:ln>
          </p:spPr>
        </p:pic>
        <p:pic>
          <p:nvPicPr>
            <p:cNvPr id="6" name="Picture 5">
              <a:extLst>
                <a:ext uri="{FF2B5EF4-FFF2-40B4-BE49-F238E27FC236}">
                  <a16:creationId xmlns:a16="http://schemas.microsoft.com/office/drawing/2014/main" id="{0DB51766-2FED-24C8-AD5F-D11A05393F5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41750" y="4216863"/>
              <a:ext cx="4067175" cy="2456815"/>
            </a:xfrm>
            <a:prstGeom prst="rect">
              <a:avLst/>
            </a:prstGeom>
            <a:noFill/>
            <a:ln>
              <a:noFill/>
            </a:ln>
          </p:spPr>
        </p:pic>
      </p:grpSp>
    </p:spTree>
    <p:extLst>
      <p:ext uri="{BB962C8B-B14F-4D97-AF65-F5344CB8AC3E}">
        <p14:creationId xmlns:p14="http://schemas.microsoft.com/office/powerpoint/2010/main" val="9043633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2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DE5DD40A-4034-7498-6805-10BD13935BEC}"/>
              </a:ext>
            </a:extLst>
          </p:cNvPr>
          <p:cNvSpPr txBox="1"/>
          <p:nvPr/>
        </p:nvSpPr>
        <p:spPr>
          <a:xfrm>
            <a:off x="604663" y="184322"/>
            <a:ext cx="1978427" cy="523220"/>
          </a:xfrm>
          <a:prstGeom prst="rect">
            <a:avLst/>
          </a:prstGeom>
          <a:noFill/>
        </p:spPr>
        <p:txBody>
          <a:bodyPr wrap="none" rtlCol="0">
            <a:spAutoFit/>
          </a:bodyPr>
          <a:lstStyle/>
          <a:p>
            <a:r>
              <a:rPr lang="en-US" altLang="zh-CN" sz="2800" b="1" dirty="0">
                <a:solidFill>
                  <a:srgbClr val="1D4251"/>
                </a:solidFill>
                <a:cs typeface="+mn-ea"/>
                <a:sym typeface="+mn-lt"/>
              </a:rPr>
              <a:t>C&amp;C VIEW</a:t>
            </a:r>
          </a:p>
        </p:txBody>
      </p:sp>
      <p:pic>
        <p:nvPicPr>
          <p:cNvPr id="2" name="Picture 1">
            <a:extLst>
              <a:ext uri="{FF2B5EF4-FFF2-40B4-BE49-F238E27FC236}">
                <a16:creationId xmlns:a16="http://schemas.microsoft.com/office/drawing/2014/main" id="{8A77889F-18E3-AE9F-B014-C94881D321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04723" y="945138"/>
            <a:ext cx="7382554" cy="5728540"/>
          </a:xfrm>
          <a:prstGeom prst="rect">
            <a:avLst/>
          </a:prstGeom>
        </p:spPr>
      </p:pic>
    </p:spTree>
    <p:extLst>
      <p:ext uri="{BB962C8B-B14F-4D97-AF65-F5344CB8AC3E}">
        <p14:creationId xmlns:p14="http://schemas.microsoft.com/office/powerpoint/2010/main" val="26799347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800"/>
                            </p:stCondLst>
                            <p:childTnLst>
                              <p:par>
                                <p:cTn id="11" presetID="21"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DE5DD40A-4034-7498-6805-10BD13935BEC}"/>
              </a:ext>
            </a:extLst>
          </p:cNvPr>
          <p:cNvSpPr txBox="1"/>
          <p:nvPr/>
        </p:nvSpPr>
        <p:spPr>
          <a:xfrm>
            <a:off x="604663" y="184322"/>
            <a:ext cx="4329006" cy="523220"/>
          </a:xfrm>
          <a:prstGeom prst="rect">
            <a:avLst/>
          </a:prstGeom>
          <a:noFill/>
        </p:spPr>
        <p:txBody>
          <a:bodyPr wrap="none" rtlCol="0">
            <a:spAutoFit/>
          </a:bodyPr>
          <a:lstStyle/>
          <a:p>
            <a:r>
              <a:rPr lang="en-US" altLang="zh-CN" sz="2800" b="1" dirty="0">
                <a:solidFill>
                  <a:srgbClr val="1D4251"/>
                </a:solidFill>
                <a:cs typeface="+mn-ea"/>
                <a:sym typeface="+mn-lt"/>
              </a:rPr>
              <a:t>ALLOCATION DIAGRAM</a:t>
            </a:r>
          </a:p>
        </p:txBody>
      </p:sp>
      <p:pic>
        <p:nvPicPr>
          <p:cNvPr id="2" name="Picture 1">
            <a:extLst>
              <a:ext uri="{FF2B5EF4-FFF2-40B4-BE49-F238E27FC236}">
                <a16:creationId xmlns:a16="http://schemas.microsoft.com/office/drawing/2014/main" id="{8A77889F-18E3-AE9F-B014-C94881D321F1}"/>
              </a:ext>
            </a:extLst>
          </p:cNvPr>
          <p:cNvPicPr>
            <a:picLocks noChangeAspect="1"/>
          </p:cNvPicPr>
          <p:nvPr/>
        </p:nvPicPr>
        <p:blipFill>
          <a:blip r:embed="rId4"/>
          <a:stretch>
            <a:fillRect/>
          </a:stretch>
        </p:blipFill>
        <p:spPr>
          <a:xfrm>
            <a:off x="1531170" y="1029346"/>
            <a:ext cx="9129659" cy="4799307"/>
          </a:xfrm>
          <a:prstGeom prst="rect">
            <a:avLst/>
          </a:prstGeom>
        </p:spPr>
      </p:pic>
    </p:spTree>
    <p:extLst>
      <p:ext uri="{BB962C8B-B14F-4D97-AF65-F5344CB8AC3E}">
        <p14:creationId xmlns:p14="http://schemas.microsoft.com/office/powerpoint/2010/main" val="9048777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3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DE5DD40A-4034-7498-6805-10BD13935BEC}"/>
              </a:ext>
            </a:extLst>
          </p:cNvPr>
          <p:cNvSpPr txBox="1"/>
          <p:nvPr/>
        </p:nvSpPr>
        <p:spPr>
          <a:xfrm>
            <a:off x="604663" y="184322"/>
            <a:ext cx="6008824" cy="523220"/>
          </a:xfrm>
          <a:prstGeom prst="rect">
            <a:avLst/>
          </a:prstGeom>
          <a:noFill/>
        </p:spPr>
        <p:txBody>
          <a:bodyPr wrap="none" rtlCol="0">
            <a:spAutoFit/>
          </a:bodyPr>
          <a:lstStyle/>
          <a:p>
            <a:r>
              <a:rPr lang="en-US" altLang="zh-CN" sz="2800" b="1" dirty="0">
                <a:solidFill>
                  <a:srgbClr val="1D4251"/>
                </a:solidFill>
                <a:cs typeface="+mn-ea"/>
                <a:sym typeface="+mn-lt"/>
              </a:rPr>
              <a:t>ENTITY RELATIONSHIP DIAGRAM</a:t>
            </a:r>
          </a:p>
        </p:txBody>
      </p:sp>
      <p:pic>
        <p:nvPicPr>
          <p:cNvPr id="2" name="Picture 1">
            <a:extLst>
              <a:ext uri="{FF2B5EF4-FFF2-40B4-BE49-F238E27FC236}">
                <a16:creationId xmlns:a16="http://schemas.microsoft.com/office/drawing/2014/main" id="{8A77889F-18E3-AE9F-B014-C94881D321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45593" y="1008546"/>
            <a:ext cx="7100814" cy="5665132"/>
          </a:xfrm>
          <a:prstGeom prst="rect">
            <a:avLst/>
          </a:prstGeom>
        </p:spPr>
      </p:pic>
    </p:spTree>
    <p:extLst>
      <p:ext uri="{BB962C8B-B14F-4D97-AF65-F5344CB8AC3E}">
        <p14:creationId xmlns:p14="http://schemas.microsoft.com/office/powerpoint/2010/main" val="7940914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7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DE5DD40A-4034-7498-6805-10BD13935BEC}"/>
              </a:ext>
            </a:extLst>
          </p:cNvPr>
          <p:cNvSpPr txBox="1"/>
          <p:nvPr/>
        </p:nvSpPr>
        <p:spPr>
          <a:xfrm>
            <a:off x="604663" y="184322"/>
            <a:ext cx="4441793" cy="523220"/>
          </a:xfrm>
          <a:prstGeom prst="rect">
            <a:avLst/>
          </a:prstGeom>
          <a:noFill/>
        </p:spPr>
        <p:txBody>
          <a:bodyPr wrap="none" rtlCol="0">
            <a:spAutoFit/>
          </a:bodyPr>
          <a:lstStyle/>
          <a:p>
            <a:r>
              <a:rPr lang="en-US" altLang="zh-CN" sz="2800" b="1" dirty="0">
                <a:solidFill>
                  <a:srgbClr val="1D4251"/>
                </a:solidFill>
                <a:cs typeface="+mn-ea"/>
                <a:sym typeface="+mn-lt"/>
              </a:rPr>
              <a:t>DATABASE STRUCTURE</a:t>
            </a:r>
          </a:p>
        </p:txBody>
      </p:sp>
      <p:pic>
        <p:nvPicPr>
          <p:cNvPr id="2" name="Picture 1">
            <a:extLst>
              <a:ext uri="{FF2B5EF4-FFF2-40B4-BE49-F238E27FC236}">
                <a16:creationId xmlns:a16="http://schemas.microsoft.com/office/drawing/2014/main" id="{8A77889F-18E3-AE9F-B014-C94881D321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67417" y="1008546"/>
            <a:ext cx="5057165" cy="5665132"/>
          </a:xfrm>
          <a:prstGeom prst="rect">
            <a:avLst/>
          </a:prstGeom>
        </p:spPr>
      </p:pic>
    </p:spTree>
    <p:extLst>
      <p:ext uri="{BB962C8B-B14F-4D97-AF65-F5344CB8AC3E}">
        <p14:creationId xmlns:p14="http://schemas.microsoft.com/office/powerpoint/2010/main" val="12369867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3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a:extLst>
              <a:ext uri="{FF2B5EF4-FFF2-40B4-BE49-F238E27FC236}">
                <a16:creationId xmlns:a16="http://schemas.microsoft.com/office/drawing/2014/main" id="{16408A72-4780-5D24-C4AD-736AD2019E44}"/>
              </a:ext>
            </a:extLst>
          </p:cNvPr>
          <p:cNvSpPr txBox="1"/>
          <p:nvPr/>
        </p:nvSpPr>
        <p:spPr>
          <a:xfrm>
            <a:off x="604663" y="184322"/>
            <a:ext cx="3055645" cy="523220"/>
          </a:xfrm>
          <a:prstGeom prst="rect">
            <a:avLst/>
          </a:prstGeom>
          <a:noFill/>
        </p:spPr>
        <p:txBody>
          <a:bodyPr wrap="none" rtlCol="0">
            <a:spAutoFit/>
          </a:bodyPr>
          <a:lstStyle/>
          <a:p>
            <a:r>
              <a:rPr lang="en-US" altLang="zh-CN" sz="2800" b="1" dirty="0">
                <a:solidFill>
                  <a:srgbClr val="1D4251"/>
                </a:solidFill>
                <a:cs typeface="+mn-ea"/>
                <a:sym typeface="+mn-lt"/>
              </a:rPr>
              <a:t>TECHNOLOGIES</a:t>
            </a:r>
          </a:p>
        </p:txBody>
      </p:sp>
      <p:pic>
        <p:nvPicPr>
          <p:cNvPr id="3" name="Picture 2">
            <a:extLst>
              <a:ext uri="{FF2B5EF4-FFF2-40B4-BE49-F238E27FC236}">
                <a16:creationId xmlns:a16="http://schemas.microsoft.com/office/drawing/2014/main" id="{A60F79A4-33BF-606E-D3AC-9952C76FA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4" name="Table 4">
            <a:extLst>
              <a:ext uri="{FF2B5EF4-FFF2-40B4-BE49-F238E27FC236}">
                <a16:creationId xmlns:a16="http://schemas.microsoft.com/office/drawing/2014/main" id="{00E55AEE-C8A5-0F93-74AE-64234B7B9C96}"/>
              </a:ext>
            </a:extLst>
          </p:cNvPr>
          <p:cNvGraphicFramePr>
            <a:graphicFrameLocks noGrp="1"/>
          </p:cNvGraphicFramePr>
          <p:nvPr>
            <p:extLst>
              <p:ext uri="{D42A27DB-BD31-4B8C-83A1-F6EECF244321}">
                <p14:modId xmlns:p14="http://schemas.microsoft.com/office/powerpoint/2010/main" val="3605999476"/>
              </p:ext>
            </p:extLst>
          </p:nvPr>
        </p:nvGraphicFramePr>
        <p:xfrm>
          <a:off x="139960" y="895739"/>
          <a:ext cx="11775231" cy="5878288"/>
        </p:xfrm>
        <a:graphic>
          <a:graphicData uri="http://schemas.openxmlformats.org/drawingml/2006/table">
            <a:tbl>
              <a:tblPr firstRow="1" bandRow="1">
                <a:tableStyleId>{5C22544A-7EE6-4342-B048-85BDC9FD1C3A}</a:tableStyleId>
              </a:tblPr>
              <a:tblGrid>
                <a:gridCol w="3925077">
                  <a:extLst>
                    <a:ext uri="{9D8B030D-6E8A-4147-A177-3AD203B41FA5}">
                      <a16:colId xmlns:a16="http://schemas.microsoft.com/office/drawing/2014/main" val="3975761280"/>
                    </a:ext>
                  </a:extLst>
                </a:gridCol>
                <a:gridCol w="4369836">
                  <a:extLst>
                    <a:ext uri="{9D8B030D-6E8A-4147-A177-3AD203B41FA5}">
                      <a16:colId xmlns:a16="http://schemas.microsoft.com/office/drawing/2014/main" val="2453537692"/>
                    </a:ext>
                  </a:extLst>
                </a:gridCol>
                <a:gridCol w="3480318">
                  <a:extLst>
                    <a:ext uri="{9D8B030D-6E8A-4147-A177-3AD203B41FA5}">
                      <a16:colId xmlns:a16="http://schemas.microsoft.com/office/drawing/2014/main" val="3793100947"/>
                    </a:ext>
                  </a:extLst>
                </a:gridCol>
              </a:tblGrid>
              <a:tr h="526388">
                <a:tc>
                  <a:txBody>
                    <a:bodyPr/>
                    <a:lstStyle/>
                    <a:p>
                      <a:pPr algn="ctr"/>
                      <a:r>
                        <a:rPr lang="en-GB" sz="1800" b="1" dirty="0">
                          <a:solidFill>
                            <a:schemeClr val="bg1"/>
                          </a:solidFill>
                          <a:latin typeface="Times New Roman" panose="02020603050405020304" pitchFamily="18" charset="0"/>
                          <a:cs typeface="Times New Roman" panose="02020603050405020304" pitchFamily="18" charset="0"/>
                        </a:rPr>
                        <a:t>CLIENT SIDE</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80" rtl="0" eaLnBrk="1" fontAlgn="auto" latinLnBrk="0" hangingPunct="1">
                        <a:lnSpc>
                          <a:spcPct val="100000"/>
                        </a:lnSpc>
                        <a:spcBef>
                          <a:spcPts val="0"/>
                        </a:spcBef>
                        <a:spcAft>
                          <a:spcPts val="0"/>
                        </a:spcAft>
                        <a:buClrTx/>
                        <a:buSzTx/>
                        <a:buFontTx/>
                        <a:buNone/>
                        <a:tabLst/>
                        <a:defRPr/>
                      </a:pPr>
                      <a:r>
                        <a:rPr lang="en-GB" sz="1800" b="1" dirty="0">
                          <a:solidFill>
                            <a:schemeClr val="bg1"/>
                          </a:solidFill>
                          <a:latin typeface="Times New Roman" panose="02020603050405020304" pitchFamily="18" charset="0"/>
                          <a:cs typeface="Times New Roman" panose="02020603050405020304" pitchFamily="18" charset="0"/>
                        </a:rPr>
                        <a:t>SERVER SIDE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b="1" dirty="0">
                          <a:solidFill>
                            <a:schemeClr val="bg1"/>
                          </a:solidFill>
                          <a:latin typeface="Times New Roman" panose="02020603050405020304" pitchFamily="18" charset="0"/>
                          <a:cs typeface="Times New Roman" panose="02020603050405020304" pitchFamily="18" charset="0"/>
                        </a:rPr>
                        <a:t>DATABASE</a:t>
                      </a: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481427"/>
                  </a:ext>
                </a:extLst>
              </a:tr>
              <a:tr h="5351900">
                <a:tc>
                  <a:txBody>
                    <a:bodyPr/>
                    <a:lstStyle/>
                    <a:p>
                      <a:endParaRPr lang="en-US" dirty="0"/>
                    </a:p>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1383824"/>
                  </a:ext>
                </a:extLst>
              </a:tr>
            </a:tbl>
          </a:graphicData>
        </a:graphic>
      </p:graphicFrame>
      <p:pic>
        <p:nvPicPr>
          <p:cNvPr id="5" name="Picture 4">
            <a:extLst>
              <a:ext uri="{FF2B5EF4-FFF2-40B4-BE49-F238E27FC236}">
                <a16:creationId xmlns:a16="http://schemas.microsoft.com/office/drawing/2014/main" id="{DAAB51CC-0C73-E913-8179-63603D7768D8}"/>
              </a:ext>
            </a:extLst>
          </p:cNvPr>
          <p:cNvPicPr>
            <a:picLocks noChangeAspect="1"/>
          </p:cNvPicPr>
          <p:nvPr/>
        </p:nvPicPr>
        <p:blipFill>
          <a:blip r:embed="rId3"/>
          <a:stretch>
            <a:fillRect/>
          </a:stretch>
        </p:blipFill>
        <p:spPr>
          <a:xfrm>
            <a:off x="309251" y="1939317"/>
            <a:ext cx="3644655" cy="1207566"/>
          </a:xfrm>
          <a:prstGeom prst="rect">
            <a:avLst/>
          </a:prstGeom>
        </p:spPr>
      </p:pic>
      <p:pic>
        <p:nvPicPr>
          <p:cNvPr id="9" name="Picture 8">
            <a:extLst>
              <a:ext uri="{FF2B5EF4-FFF2-40B4-BE49-F238E27FC236}">
                <a16:creationId xmlns:a16="http://schemas.microsoft.com/office/drawing/2014/main" id="{2F98798E-F9F6-BEFF-5A49-2CDC68EA28CC}"/>
              </a:ext>
            </a:extLst>
          </p:cNvPr>
          <p:cNvPicPr>
            <a:picLocks noChangeAspect="1"/>
          </p:cNvPicPr>
          <p:nvPr/>
        </p:nvPicPr>
        <p:blipFill>
          <a:blip r:embed="rId4"/>
          <a:stretch>
            <a:fillRect/>
          </a:stretch>
        </p:blipFill>
        <p:spPr>
          <a:xfrm>
            <a:off x="4545168" y="3369946"/>
            <a:ext cx="836641" cy="826962"/>
          </a:xfrm>
          <a:prstGeom prst="rect">
            <a:avLst/>
          </a:prstGeom>
        </p:spPr>
      </p:pic>
      <p:pic>
        <p:nvPicPr>
          <p:cNvPr id="10" name="Picture 9">
            <a:extLst>
              <a:ext uri="{FF2B5EF4-FFF2-40B4-BE49-F238E27FC236}">
                <a16:creationId xmlns:a16="http://schemas.microsoft.com/office/drawing/2014/main" id="{78F09FD0-4F32-9327-1DCC-B155B6185F7A}"/>
              </a:ext>
            </a:extLst>
          </p:cNvPr>
          <p:cNvPicPr>
            <a:picLocks noChangeAspect="1"/>
          </p:cNvPicPr>
          <p:nvPr/>
        </p:nvPicPr>
        <p:blipFill>
          <a:blip r:embed="rId5"/>
          <a:stretch>
            <a:fillRect/>
          </a:stretch>
        </p:blipFill>
        <p:spPr>
          <a:xfrm>
            <a:off x="5904365" y="3383122"/>
            <a:ext cx="666450" cy="826962"/>
          </a:xfrm>
          <a:prstGeom prst="rect">
            <a:avLst/>
          </a:prstGeom>
        </p:spPr>
      </p:pic>
      <p:pic>
        <p:nvPicPr>
          <p:cNvPr id="11" name="Picture 10">
            <a:extLst>
              <a:ext uri="{FF2B5EF4-FFF2-40B4-BE49-F238E27FC236}">
                <a16:creationId xmlns:a16="http://schemas.microsoft.com/office/drawing/2014/main" id="{80BB7579-5A47-0933-C8AF-EA771BD3072A}"/>
              </a:ext>
            </a:extLst>
          </p:cNvPr>
          <p:cNvPicPr>
            <a:picLocks noChangeAspect="1"/>
          </p:cNvPicPr>
          <p:nvPr/>
        </p:nvPicPr>
        <p:blipFill>
          <a:blip r:embed="rId6"/>
          <a:stretch>
            <a:fillRect/>
          </a:stretch>
        </p:blipFill>
        <p:spPr>
          <a:xfrm>
            <a:off x="7093371" y="3292242"/>
            <a:ext cx="836641" cy="911340"/>
          </a:xfrm>
          <a:prstGeom prst="rect">
            <a:avLst/>
          </a:prstGeom>
        </p:spPr>
      </p:pic>
      <p:pic>
        <p:nvPicPr>
          <p:cNvPr id="12" name="Picture 11">
            <a:extLst>
              <a:ext uri="{FF2B5EF4-FFF2-40B4-BE49-F238E27FC236}">
                <a16:creationId xmlns:a16="http://schemas.microsoft.com/office/drawing/2014/main" id="{48BAFF29-9401-6E38-5DA7-E2B21965CD9E}"/>
              </a:ext>
            </a:extLst>
          </p:cNvPr>
          <p:cNvPicPr>
            <a:picLocks noChangeAspect="1"/>
          </p:cNvPicPr>
          <p:nvPr/>
        </p:nvPicPr>
        <p:blipFill>
          <a:blip r:embed="rId7"/>
          <a:stretch>
            <a:fillRect/>
          </a:stretch>
        </p:blipFill>
        <p:spPr>
          <a:xfrm>
            <a:off x="5285581" y="4299348"/>
            <a:ext cx="2051810" cy="617900"/>
          </a:xfrm>
          <a:prstGeom prst="rect">
            <a:avLst/>
          </a:prstGeom>
        </p:spPr>
      </p:pic>
      <p:pic>
        <p:nvPicPr>
          <p:cNvPr id="15" name="Picture 14">
            <a:extLst>
              <a:ext uri="{FF2B5EF4-FFF2-40B4-BE49-F238E27FC236}">
                <a16:creationId xmlns:a16="http://schemas.microsoft.com/office/drawing/2014/main" id="{49FC71C2-5408-7333-319B-CFD0905CBB2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6080" y="5079758"/>
            <a:ext cx="1373932" cy="796792"/>
          </a:xfrm>
          <a:prstGeom prst="rect">
            <a:avLst/>
          </a:prstGeom>
        </p:spPr>
      </p:pic>
      <p:pic>
        <p:nvPicPr>
          <p:cNvPr id="25" name="Picture 24">
            <a:extLst>
              <a:ext uri="{FF2B5EF4-FFF2-40B4-BE49-F238E27FC236}">
                <a16:creationId xmlns:a16="http://schemas.microsoft.com/office/drawing/2014/main" id="{28C93A89-BAEC-3682-C3D9-C1AE8379AA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61743" y="2957057"/>
            <a:ext cx="2399713" cy="1599809"/>
          </a:xfrm>
          <a:prstGeom prst="rect">
            <a:avLst/>
          </a:prstGeom>
        </p:spPr>
      </p:pic>
      <p:pic>
        <p:nvPicPr>
          <p:cNvPr id="27" name="Picture 26">
            <a:extLst>
              <a:ext uri="{FF2B5EF4-FFF2-40B4-BE49-F238E27FC236}">
                <a16:creationId xmlns:a16="http://schemas.microsoft.com/office/drawing/2014/main" id="{EE118FC7-728A-A018-A22D-3B7263B62B07}"/>
              </a:ext>
            </a:extLst>
          </p:cNvPr>
          <p:cNvPicPr>
            <a:picLocks noChangeAspect="1"/>
          </p:cNvPicPr>
          <p:nvPr/>
        </p:nvPicPr>
        <p:blipFill>
          <a:blip r:embed="rId10"/>
          <a:stretch>
            <a:fillRect/>
          </a:stretch>
        </p:blipFill>
        <p:spPr>
          <a:xfrm>
            <a:off x="555190" y="3431729"/>
            <a:ext cx="3152775" cy="1562100"/>
          </a:xfrm>
          <a:prstGeom prst="rect">
            <a:avLst/>
          </a:prstGeom>
        </p:spPr>
      </p:pic>
      <p:pic>
        <p:nvPicPr>
          <p:cNvPr id="33" name="Picture 32">
            <a:extLst>
              <a:ext uri="{FF2B5EF4-FFF2-40B4-BE49-F238E27FC236}">
                <a16:creationId xmlns:a16="http://schemas.microsoft.com/office/drawing/2014/main" id="{892BC2D7-83A3-9392-B049-3B61047F8095}"/>
              </a:ext>
            </a:extLst>
          </p:cNvPr>
          <p:cNvPicPr>
            <a:picLocks noChangeAspect="1"/>
          </p:cNvPicPr>
          <p:nvPr/>
        </p:nvPicPr>
        <p:blipFill>
          <a:blip r:embed="rId11"/>
          <a:stretch>
            <a:fillRect/>
          </a:stretch>
        </p:blipFill>
        <p:spPr>
          <a:xfrm>
            <a:off x="5199455" y="1742922"/>
            <a:ext cx="2114550" cy="677232"/>
          </a:xfrm>
          <a:prstGeom prst="rect">
            <a:avLst/>
          </a:prstGeom>
        </p:spPr>
      </p:pic>
      <p:pic>
        <p:nvPicPr>
          <p:cNvPr id="35" name="Picture 34">
            <a:extLst>
              <a:ext uri="{FF2B5EF4-FFF2-40B4-BE49-F238E27FC236}">
                <a16:creationId xmlns:a16="http://schemas.microsoft.com/office/drawing/2014/main" id="{B8B99A8A-50DE-F37E-E97B-120A6DF3A1F4}"/>
              </a:ext>
            </a:extLst>
          </p:cNvPr>
          <p:cNvPicPr>
            <a:picLocks noChangeAspect="1"/>
          </p:cNvPicPr>
          <p:nvPr/>
        </p:nvPicPr>
        <p:blipFill>
          <a:blip r:embed="rId12"/>
          <a:stretch>
            <a:fillRect/>
          </a:stretch>
        </p:blipFill>
        <p:spPr>
          <a:xfrm>
            <a:off x="5342330" y="2458007"/>
            <a:ext cx="1828800" cy="677232"/>
          </a:xfrm>
          <a:prstGeom prst="rect">
            <a:avLst/>
          </a:prstGeom>
        </p:spPr>
      </p:pic>
      <p:pic>
        <p:nvPicPr>
          <p:cNvPr id="37" name="Picture 36">
            <a:extLst>
              <a:ext uri="{FF2B5EF4-FFF2-40B4-BE49-F238E27FC236}">
                <a16:creationId xmlns:a16="http://schemas.microsoft.com/office/drawing/2014/main" id="{69C28E76-2205-D297-64F7-ADF2E9D63039}"/>
              </a:ext>
            </a:extLst>
          </p:cNvPr>
          <p:cNvPicPr>
            <a:picLocks noChangeAspect="1"/>
          </p:cNvPicPr>
          <p:nvPr/>
        </p:nvPicPr>
        <p:blipFill>
          <a:blip r:embed="rId13"/>
          <a:stretch>
            <a:fillRect/>
          </a:stretch>
        </p:blipFill>
        <p:spPr>
          <a:xfrm>
            <a:off x="4788537" y="5146700"/>
            <a:ext cx="1447800" cy="749060"/>
          </a:xfrm>
          <a:prstGeom prst="rect">
            <a:avLst/>
          </a:prstGeom>
        </p:spPr>
      </p:pic>
    </p:spTree>
    <p:extLst>
      <p:ext uri="{BB962C8B-B14F-4D97-AF65-F5344CB8AC3E}">
        <p14:creationId xmlns:p14="http://schemas.microsoft.com/office/powerpoint/2010/main" val="38194410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550"/>
                            </p:stCondLst>
                            <p:childTnLst>
                              <p:par>
                                <p:cTn id="15" presetID="16" presetClass="entr" presetSubtype="21"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par>
                          <p:cTn id="18" fill="hold">
                            <p:stCondLst>
                              <p:cond delay="2050"/>
                            </p:stCondLst>
                            <p:childTnLst>
                              <p:par>
                                <p:cTn id="19" presetID="16" presetClass="entr" presetSubtype="21"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inVertical)">
                                      <p:cBhvr>
                                        <p:cTn id="21" dur="500"/>
                                        <p:tgtEl>
                                          <p:spTgt spid="27"/>
                                        </p:tgtEl>
                                      </p:cBhvr>
                                    </p:animEffect>
                                  </p:childTnLst>
                                </p:cTn>
                              </p:par>
                            </p:childTnLst>
                          </p:cTn>
                        </p:par>
                        <p:par>
                          <p:cTn id="22" fill="hold">
                            <p:stCondLst>
                              <p:cond delay="2550"/>
                            </p:stCondLst>
                            <p:childTnLst>
                              <p:par>
                                <p:cTn id="23" presetID="16" presetClass="entr" presetSubtype="21"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500"/>
                                        <p:tgtEl>
                                          <p:spTgt spid="33"/>
                                        </p:tgtEl>
                                      </p:cBhvr>
                                    </p:animEffect>
                                  </p:childTnLst>
                                </p:cTn>
                              </p:par>
                            </p:childTnLst>
                          </p:cTn>
                        </p:par>
                        <p:par>
                          <p:cTn id="26" fill="hold">
                            <p:stCondLst>
                              <p:cond delay="3050"/>
                            </p:stCondLst>
                            <p:childTnLst>
                              <p:par>
                                <p:cTn id="27" presetID="16" presetClass="entr" presetSubtype="21"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barn(inVertical)">
                                      <p:cBhvr>
                                        <p:cTn id="29" dur="500"/>
                                        <p:tgtEl>
                                          <p:spTgt spid="35"/>
                                        </p:tgtEl>
                                      </p:cBhvr>
                                    </p:animEffect>
                                  </p:childTnLst>
                                </p:cTn>
                              </p:par>
                            </p:childTnLst>
                          </p:cTn>
                        </p:par>
                        <p:par>
                          <p:cTn id="30" fill="hold">
                            <p:stCondLst>
                              <p:cond delay="3550"/>
                            </p:stCondLst>
                            <p:childTnLst>
                              <p:par>
                                <p:cTn id="31" presetID="22" presetClass="entr" presetSubtype="1"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par>
                          <p:cTn id="34" fill="hold">
                            <p:stCondLst>
                              <p:cond delay="4050"/>
                            </p:stCondLst>
                            <p:childTnLst>
                              <p:par>
                                <p:cTn id="35" presetID="22" presetClass="entr" presetSubtype="1"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par>
                          <p:cTn id="38" fill="hold">
                            <p:stCondLst>
                              <p:cond delay="4550"/>
                            </p:stCondLst>
                            <p:childTnLst>
                              <p:par>
                                <p:cTn id="39" presetID="22" presetClass="entr" presetSubtype="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par>
                          <p:cTn id="42" fill="hold">
                            <p:stCondLst>
                              <p:cond delay="5050"/>
                            </p:stCondLst>
                            <p:childTnLst>
                              <p:par>
                                <p:cTn id="43" presetID="16" presetClass="entr" presetSubtype="2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inVertical)">
                                      <p:cBhvr>
                                        <p:cTn id="45" dur="500"/>
                                        <p:tgtEl>
                                          <p:spTgt spid="12"/>
                                        </p:tgtEl>
                                      </p:cBhvr>
                                    </p:animEffect>
                                  </p:childTnLst>
                                </p:cTn>
                              </p:par>
                            </p:childTnLst>
                          </p:cTn>
                        </p:par>
                        <p:par>
                          <p:cTn id="46" fill="hold">
                            <p:stCondLst>
                              <p:cond delay="5550"/>
                            </p:stCondLst>
                            <p:childTnLst>
                              <p:par>
                                <p:cTn id="47" presetID="16" presetClass="entr" presetSubtype="21"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arn(inVertical)">
                                      <p:cBhvr>
                                        <p:cTn id="49" dur="500"/>
                                        <p:tgtEl>
                                          <p:spTgt spid="37"/>
                                        </p:tgtEl>
                                      </p:cBhvr>
                                    </p:animEffect>
                                  </p:childTnLst>
                                </p:cTn>
                              </p:par>
                            </p:childTnLst>
                          </p:cTn>
                        </p:par>
                        <p:par>
                          <p:cTn id="50" fill="hold">
                            <p:stCondLst>
                              <p:cond delay="6050"/>
                            </p:stCondLst>
                            <p:childTnLst>
                              <p:par>
                                <p:cTn id="51" presetID="16" presetClass="entr" presetSubtype="2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inVertical)">
                                      <p:cBhvr>
                                        <p:cTn id="53" dur="500"/>
                                        <p:tgtEl>
                                          <p:spTgt spid="15"/>
                                        </p:tgtEl>
                                      </p:cBhvr>
                                    </p:animEffect>
                                  </p:childTnLst>
                                </p:cTn>
                              </p:par>
                            </p:childTnLst>
                          </p:cTn>
                        </p:par>
                        <p:par>
                          <p:cTn id="54" fill="hold">
                            <p:stCondLst>
                              <p:cond delay="6550"/>
                            </p:stCondLst>
                            <p:childTnLst>
                              <p:par>
                                <p:cTn id="55" presetID="16" presetClass="entr" presetSubtype="21"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arn(inVertical)">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5"/>
          <p:cNvGrpSpPr/>
          <p:nvPr/>
        </p:nvGrpSpPr>
        <p:grpSpPr>
          <a:xfrm>
            <a:off x="495048" y="1912547"/>
            <a:ext cx="3765740" cy="1012706"/>
            <a:chOff x="-1623611" y="3016212"/>
            <a:chExt cx="4640825" cy="1115401"/>
          </a:xfrm>
        </p:grpSpPr>
        <p:sp>
          <p:nvSpPr>
            <p:cNvPr id="11" name="TextBox 41"/>
            <p:cNvSpPr txBox="1"/>
            <p:nvPr/>
          </p:nvSpPr>
          <p:spPr>
            <a:xfrm>
              <a:off x="-1623611" y="3542057"/>
              <a:ext cx="4640825" cy="589556"/>
            </a:xfrm>
            <a:prstGeom prst="rect">
              <a:avLst/>
            </a:prstGeom>
            <a:noFill/>
          </p:spPr>
          <p:txBody>
            <a:bodyPr wrap="square" lIns="96000" tIns="0" rIns="96000" bIns="0" anchor="ctr" anchorCtr="0">
              <a:noAutofit/>
            </a:bodyPr>
            <a:lstStyle/>
            <a:p>
              <a:pPr algn="r" fontAlgn="ctr"/>
              <a:r>
                <a:rPr lang="en-US" altLang="zh-CN" sz="1600" dirty="0">
                  <a:solidFill>
                    <a:schemeClr val="tx1">
                      <a:lumMod val="65000"/>
                      <a:lumOff val="35000"/>
                    </a:schemeClr>
                  </a:solidFill>
                  <a:cs typeface="+mn-ea"/>
                  <a:sym typeface="+mn-lt"/>
                </a:rPr>
                <a:t>EXIF metadata is compatible with a wide range of image file formats, including JPEG, TIFF, and RAW. </a:t>
              </a:r>
            </a:p>
          </p:txBody>
        </p:sp>
        <p:sp>
          <p:nvSpPr>
            <p:cNvPr id="12" name="Rectangle 42"/>
            <p:cNvSpPr/>
            <p:nvPr/>
          </p:nvSpPr>
          <p:spPr>
            <a:xfrm>
              <a:off x="607742" y="3016212"/>
              <a:ext cx="2407615" cy="246221"/>
            </a:xfrm>
            <a:prstGeom prst="rect">
              <a:avLst/>
            </a:prstGeom>
          </p:spPr>
          <p:txBody>
            <a:bodyPr wrap="none" lIns="96000" tIns="0" rIns="96000" bIns="0">
              <a:noAutofit/>
            </a:bodyPr>
            <a:lstStyle/>
            <a:p>
              <a:pPr algn="r"/>
              <a:r>
                <a:rPr lang="en-US" altLang="zh-CN" sz="2400" b="1" dirty="0">
                  <a:solidFill>
                    <a:srgbClr val="1D4251"/>
                  </a:solidFill>
                  <a:cs typeface="+mn-ea"/>
                  <a:sym typeface="+mn-lt"/>
                </a:rPr>
                <a:t>COMPATIBILITY</a:t>
              </a:r>
            </a:p>
          </p:txBody>
        </p:sp>
      </p:grpSp>
      <p:grpSp>
        <p:nvGrpSpPr>
          <p:cNvPr id="13" name="Group 26"/>
          <p:cNvGrpSpPr/>
          <p:nvPr/>
        </p:nvGrpSpPr>
        <p:grpSpPr>
          <a:xfrm>
            <a:off x="7899156" y="2248827"/>
            <a:ext cx="4136536" cy="817575"/>
            <a:chOff x="9029819" y="3006683"/>
            <a:chExt cx="4586113" cy="1124930"/>
          </a:xfrm>
        </p:grpSpPr>
        <p:sp>
          <p:nvSpPr>
            <p:cNvPr id="14" name="TextBox 39"/>
            <p:cNvSpPr txBox="1"/>
            <p:nvPr/>
          </p:nvSpPr>
          <p:spPr>
            <a:xfrm>
              <a:off x="9029819" y="3542057"/>
              <a:ext cx="4586113" cy="589556"/>
            </a:xfrm>
            <a:prstGeom prst="rect">
              <a:avLst/>
            </a:prstGeom>
            <a:noFill/>
          </p:spPr>
          <p:txBody>
            <a:bodyPr wrap="square" lIns="96000" tIns="0" rIns="96000" bIns="0" anchor="ctr" anchorCtr="0">
              <a:noAutofit/>
            </a:bodyPr>
            <a:lstStyle/>
            <a:p>
              <a:pPr fontAlgn="ctr"/>
              <a:r>
                <a:rPr lang="en-US" altLang="zh-CN" sz="1600" dirty="0">
                  <a:solidFill>
                    <a:schemeClr val="tx1">
                      <a:lumMod val="65000"/>
                      <a:lumOff val="35000"/>
                    </a:schemeClr>
                  </a:solidFill>
                  <a:cs typeface="+mn-ea"/>
                  <a:sym typeface="+mn-lt"/>
                </a:rPr>
                <a:t>The EXIF standard allows for the storage of various types of metadata within image files.</a:t>
              </a:r>
            </a:p>
          </p:txBody>
        </p:sp>
        <p:sp>
          <p:nvSpPr>
            <p:cNvPr id="15" name="Rectangle 40"/>
            <p:cNvSpPr/>
            <p:nvPr/>
          </p:nvSpPr>
          <p:spPr>
            <a:xfrm>
              <a:off x="9029823" y="3006683"/>
              <a:ext cx="2457329" cy="246221"/>
            </a:xfrm>
            <a:prstGeom prst="rect">
              <a:avLst/>
            </a:prstGeom>
          </p:spPr>
          <p:txBody>
            <a:bodyPr wrap="none" lIns="96000" tIns="0" rIns="96000" bIns="0">
              <a:noAutofit/>
            </a:bodyPr>
            <a:lstStyle/>
            <a:p>
              <a:r>
                <a:rPr lang="en-US" altLang="zh-CN" sz="2400" b="1" dirty="0">
                  <a:solidFill>
                    <a:srgbClr val="F5C700"/>
                  </a:solidFill>
                  <a:cs typeface="+mn-ea"/>
                  <a:sym typeface="+mn-lt"/>
                </a:rPr>
                <a:t>METADATA STORAGE</a:t>
              </a:r>
            </a:p>
          </p:txBody>
        </p:sp>
      </p:grpSp>
      <p:grpSp>
        <p:nvGrpSpPr>
          <p:cNvPr id="16" name="Group 27"/>
          <p:cNvGrpSpPr/>
          <p:nvPr/>
        </p:nvGrpSpPr>
        <p:grpSpPr>
          <a:xfrm>
            <a:off x="651766" y="3860617"/>
            <a:ext cx="3789603" cy="953681"/>
            <a:chOff x="-1653017" y="3016212"/>
            <a:chExt cx="4670233" cy="1115401"/>
          </a:xfrm>
        </p:grpSpPr>
        <p:sp>
          <p:nvSpPr>
            <p:cNvPr id="17" name="TextBox 37"/>
            <p:cNvSpPr txBox="1"/>
            <p:nvPr/>
          </p:nvSpPr>
          <p:spPr>
            <a:xfrm>
              <a:off x="-1653017" y="3542057"/>
              <a:ext cx="4670233" cy="589556"/>
            </a:xfrm>
            <a:prstGeom prst="rect">
              <a:avLst/>
            </a:prstGeom>
            <a:noFill/>
          </p:spPr>
          <p:txBody>
            <a:bodyPr wrap="square" lIns="96000" tIns="0" rIns="96000" bIns="0" anchor="ctr" anchorCtr="0">
              <a:noAutofit/>
            </a:bodyPr>
            <a:lstStyle/>
            <a:p>
              <a:pPr algn="r" fontAlgn="ctr"/>
              <a:r>
                <a:rPr lang="en-US" altLang="zh-CN" sz="1600" dirty="0">
                  <a:solidFill>
                    <a:schemeClr val="tx1">
                      <a:lumMod val="65000"/>
                      <a:lumOff val="35000"/>
                    </a:schemeClr>
                  </a:solidFill>
                  <a:cs typeface="+mn-ea"/>
                  <a:sym typeface="+mn-lt"/>
                </a:rPr>
                <a:t>The EXIF standard is designed to be extensible, allowing for the inclusion of custom or specialized metadata fields.</a:t>
              </a:r>
            </a:p>
          </p:txBody>
        </p:sp>
        <p:sp>
          <p:nvSpPr>
            <p:cNvPr id="18" name="Rectangle 38"/>
            <p:cNvSpPr/>
            <p:nvPr/>
          </p:nvSpPr>
          <p:spPr>
            <a:xfrm>
              <a:off x="609599" y="3016212"/>
              <a:ext cx="2407616" cy="246221"/>
            </a:xfrm>
            <a:prstGeom prst="rect">
              <a:avLst/>
            </a:prstGeom>
          </p:spPr>
          <p:txBody>
            <a:bodyPr wrap="none" lIns="96000" tIns="0" rIns="96000" bIns="0">
              <a:noAutofit/>
            </a:bodyPr>
            <a:lstStyle/>
            <a:p>
              <a:pPr algn="r"/>
              <a:r>
                <a:rPr lang="en-US" altLang="zh-CN" sz="2400" b="1" dirty="0">
                  <a:solidFill>
                    <a:srgbClr val="1D4251"/>
                  </a:solidFill>
                  <a:cs typeface="+mn-ea"/>
                  <a:sym typeface="+mn-lt"/>
                </a:rPr>
                <a:t>EXTENSIBILITY</a:t>
              </a:r>
            </a:p>
          </p:txBody>
        </p:sp>
      </p:grpSp>
      <p:grpSp>
        <p:nvGrpSpPr>
          <p:cNvPr id="19" name="Group 28"/>
          <p:cNvGrpSpPr/>
          <p:nvPr/>
        </p:nvGrpSpPr>
        <p:grpSpPr>
          <a:xfrm>
            <a:off x="7939497" y="3726764"/>
            <a:ext cx="4096195" cy="1531838"/>
            <a:chOff x="9028918" y="3029250"/>
            <a:chExt cx="4510117" cy="1102363"/>
          </a:xfrm>
        </p:grpSpPr>
        <p:sp>
          <p:nvSpPr>
            <p:cNvPr id="20" name="TextBox 35"/>
            <p:cNvSpPr txBox="1"/>
            <p:nvPr/>
          </p:nvSpPr>
          <p:spPr>
            <a:xfrm>
              <a:off x="9029819" y="3542057"/>
              <a:ext cx="4509216" cy="589556"/>
            </a:xfrm>
            <a:prstGeom prst="rect">
              <a:avLst/>
            </a:prstGeom>
            <a:noFill/>
          </p:spPr>
          <p:txBody>
            <a:bodyPr wrap="square" lIns="96000" tIns="0" rIns="96000" bIns="0" anchor="ctr" anchorCtr="0">
              <a:noAutofit/>
            </a:bodyPr>
            <a:lstStyle/>
            <a:p>
              <a:pPr fontAlgn="ctr"/>
              <a:r>
                <a:rPr lang="en-US" altLang="zh-CN" sz="1600" dirty="0">
                  <a:solidFill>
                    <a:schemeClr val="tx1">
                      <a:lumMod val="65000"/>
                      <a:lumOff val="35000"/>
                    </a:schemeClr>
                  </a:solidFill>
                  <a:cs typeface="+mn-ea"/>
                  <a:sym typeface="+mn-lt"/>
                </a:rPr>
                <a:t>The EXIF standard ensures consistent metadata storage, enabling easy extraction and interpretation across devices.</a:t>
              </a:r>
            </a:p>
          </p:txBody>
        </p:sp>
        <p:sp>
          <p:nvSpPr>
            <p:cNvPr id="21" name="Rectangle 36"/>
            <p:cNvSpPr/>
            <p:nvPr/>
          </p:nvSpPr>
          <p:spPr>
            <a:xfrm>
              <a:off x="9028918" y="3029250"/>
              <a:ext cx="2457328" cy="246221"/>
            </a:xfrm>
            <a:prstGeom prst="rect">
              <a:avLst/>
            </a:prstGeom>
          </p:spPr>
          <p:txBody>
            <a:bodyPr wrap="none" lIns="96000" tIns="0" rIns="96000" bIns="0">
              <a:noAutofit/>
            </a:bodyPr>
            <a:lstStyle/>
            <a:p>
              <a:r>
                <a:rPr lang="en-US" altLang="zh-CN" sz="2400" b="1" dirty="0">
                  <a:solidFill>
                    <a:srgbClr val="1D4251"/>
                  </a:solidFill>
                  <a:cs typeface="+mn-ea"/>
                  <a:sym typeface="+mn-lt"/>
                </a:rPr>
                <a:t>STANDARDIZED</a:t>
              </a:r>
            </a:p>
            <a:p>
              <a:r>
                <a:rPr lang="en-US" altLang="zh-CN" sz="2400" b="1" dirty="0">
                  <a:solidFill>
                    <a:srgbClr val="1D4251"/>
                  </a:solidFill>
                  <a:cs typeface="+mn-ea"/>
                  <a:sym typeface="+mn-lt"/>
                </a:rPr>
                <a:t>STRUCTURE</a:t>
              </a:r>
            </a:p>
          </p:txBody>
        </p:sp>
      </p:grpSp>
      <p:grpSp>
        <p:nvGrpSpPr>
          <p:cNvPr id="22" name="组合 21"/>
          <p:cNvGrpSpPr/>
          <p:nvPr/>
        </p:nvGrpSpPr>
        <p:grpSpPr>
          <a:xfrm>
            <a:off x="6141359" y="2090269"/>
            <a:ext cx="1506371" cy="1506371"/>
            <a:chOff x="4606019" y="1567702"/>
            <a:chExt cx="1129778" cy="1129778"/>
          </a:xfrm>
        </p:grpSpPr>
        <p:sp>
          <p:nvSpPr>
            <p:cNvPr id="23" name="Oval 23"/>
            <p:cNvSpPr/>
            <p:nvPr/>
          </p:nvSpPr>
          <p:spPr>
            <a:xfrm>
              <a:off x="4606019" y="1567702"/>
              <a:ext cx="1129778" cy="1129778"/>
            </a:xfrm>
            <a:prstGeom prst="ellipse">
              <a:avLst/>
            </a:prstGeom>
            <a:solidFill>
              <a:srgbClr val="F5C7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24" name="text-file-document_69927"/>
            <p:cNvSpPr>
              <a:spLocks noChangeAspect="1"/>
            </p:cNvSpPr>
            <p:nvPr/>
          </p:nvSpPr>
          <p:spPr bwMode="auto">
            <a:xfrm>
              <a:off x="4902013" y="1814175"/>
              <a:ext cx="537789" cy="609685"/>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txBody>
            <a:bodyPr/>
            <a:lstStyle/>
            <a:p>
              <a:endParaRPr lang="zh-CN" altLang="en-US">
                <a:cs typeface="+mn-ea"/>
                <a:sym typeface="+mn-lt"/>
              </a:endParaRPr>
            </a:p>
          </p:txBody>
        </p:sp>
      </p:grpSp>
      <p:grpSp>
        <p:nvGrpSpPr>
          <p:cNvPr id="25" name="组合 24"/>
          <p:cNvGrpSpPr/>
          <p:nvPr/>
        </p:nvGrpSpPr>
        <p:grpSpPr>
          <a:xfrm>
            <a:off x="4386503" y="1872699"/>
            <a:ext cx="3552995" cy="3447883"/>
            <a:chOff x="3289877" y="1404524"/>
            <a:chExt cx="2664746" cy="2585912"/>
          </a:xfrm>
        </p:grpSpPr>
        <p:sp>
          <p:nvSpPr>
            <p:cNvPr id="26" name="Freeform: Shape 24"/>
            <p:cNvSpPr/>
            <p:nvPr/>
          </p:nvSpPr>
          <p:spPr>
            <a:xfrm>
              <a:off x="3289877" y="1404524"/>
              <a:ext cx="2664746" cy="2585912"/>
            </a:xfrm>
            <a:custGeom>
              <a:avLst/>
              <a:gdLst>
                <a:gd name="connsiteX0" fmla="*/ 1019651 w 4378642"/>
                <a:gd name="connsiteY0" fmla="*/ 0 h 4249102"/>
                <a:gd name="connsiteX1" fmla="*/ 2039302 w 4378642"/>
                <a:gd name="connsiteY1" fmla="*/ 1019651 h 4249102"/>
                <a:gd name="connsiteX2" fmla="*/ 2034038 w 4378642"/>
                <a:gd name="connsiteY2" fmla="*/ 1123904 h 4249102"/>
                <a:gd name="connsiteX3" fmla="*/ 2031826 w 4378642"/>
                <a:gd name="connsiteY3" fmla="*/ 1138396 h 4249102"/>
                <a:gd name="connsiteX4" fmla="*/ 2031913 w 4378642"/>
                <a:gd name="connsiteY4" fmla="*/ 1138396 h 4249102"/>
                <a:gd name="connsiteX5" fmla="*/ 2030605 w 4378642"/>
                <a:gd name="connsiteY5" fmla="*/ 1146968 h 4249102"/>
                <a:gd name="connsiteX6" fmla="*/ 2025491 w 4378642"/>
                <a:gd name="connsiteY6" fmla="*/ 1248251 h 4249102"/>
                <a:gd name="connsiteX7" fmla="*/ 3016091 w 4378642"/>
                <a:gd name="connsiteY7" fmla="*/ 2238851 h 4249102"/>
                <a:gd name="connsiteX8" fmla="*/ 3117374 w 4378642"/>
                <a:gd name="connsiteY8" fmla="*/ 2233737 h 4249102"/>
                <a:gd name="connsiteX9" fmla="*/ 3187541 w 4378642"/>
                <a:gd name="connsiteY9" fmla="*/ 2223028 h 4249102"/>
                <a:gd name="connsiteX10" fmla="*/ 3187541 w 4378642"/>
                <a:gd name="connsiteY10" fmla="*/ 2225320 h 4249102"/>
                <a:gd name="connsiteX11" fmla="*/ 3254738 w 4378642"/>
                <a:gd name="connsiteY11" fmla="*/ 2215064 h 4249102"/>
                <a:gd name="connsiteX12" fmla="*/ 3358991 w 4378642"/>
                <a:gd name="connsiteY12" fmla="*/ 2209800 h 4249102"/>
                <a:gd name="connsiteX13" fmla="*/ 4378642 w 4378642"/>
                <a:gd name="connsiteY13" fmla="*/ 3229451 h 4249102"/>
                <a:gd name="connsiteX14" fmla="*/ 3358991 w 4378642"/>
                <a:gd name="connsiteY14" fmla="*/ 4249102 h 4249102"/>
                <a:gd name="connsiteX15" fmla="*/ 2339340 w 4378642"/>
                <a:gd name="connsiteY15" fmla="*/ 3229451 h 4249102"/>
                <a:gd name="connsiteX16" fmla="*/ 2344605 w 4378642"/>
                <a:gd name="connsiteY16" fmla="*/ 3125198 h 4249102"/>
                <a:gd name="connsiteX17" fmla="*/ 2350305 w 4378642"/>
                <a:gd name="connsiteY17" fmla="*/ 3087846 h 4249102"/>
                <a:gd name="connsiteX18" fmla="*/ 2348598 w 4378642"/>
                <a:gd name="connsiteY18" fmla="*/ 3087846 h 4249102"/>
                <a:gd name="connsiteX19" fmla="*/ 2353151 w 4378642"/>
                <a:gd name="connsiteY19" fmla="*/ 2997676 h 4249102"/>
                <a:gd name="connsiteX20" fmla="*/ 1362551 w 4378642"/>
                <a:gd name="connsiteY20" fmla="*/ 2007076 h 4249102"/>
                <a:gd name="connsiteX21" fmla="*/ 1261268 w 4378642"/>
                <a:gd name="connsiteY21" fmla="*/ 2012190 h 4249102"/>
                <a:gd name="connsiteX22" fmla="*/ 1233600 w 4378642"/>
                <a:gd name="connsiteY22" fmla="*/ 2016413 h 4249102"/>
                <a:gd name="connsiteX23" fmla="*/ 1225147 w 4378642"/>
                <a:gd name="connsiteY23" fmla="*/ 2018586 h 4249102"/>
                <a:gd name="connsiteX24" fmla="*/ 1019651 w 4378642"/>
                <a:gd name="connsiteY24" fmla="*/ 2039302 h 4249102"/>
                <a:gd name="connsiteX25" fmla="*/ 0 w 4378642"/>
                <a:gd name="connsiteY25" fmla="*/ 1019651 h 4249102"/>
                <a:gd name="connsiteX26" fmla="*/ 1019651 w 4378642"/>
                <a:gd name="connsiteY26" fmla="*/ 0 h 42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8642" h="4249102">
                  <a:moveTo>
                    <a:pt x="1019651" y="0"/>
                  </a:moveTo>
                  <a:cubicBezTo>
                    <a:pt x="1582789" y="0"/>
                    <a:pt x="2039302" y="456513"/>
                    <a:pt x="2039302" y="1019651"/>
                  </a:cubicBezTo>
                  <a:cubicBezTo>
                    <a:pt x="2039302" y="1054847"/>
                    <a:pt x="2037519" y="1089627"/>
                    <a:pt x="2034038" y="1123904"/>
                  </a:cubicBezTo>
                  <a:lnTo>
                    <a:pt x="2031826" y="1138396"/>
                  </a:lnTo>
                  <a:lnTo>
                    <a:pt x="2031913" y="1138396"/>
                  </a:lnTo>
                  <a:lnTo>
                    <a:pt x="2030605" y="1146968"/>
                  </a:lnTo>
                  <a:cubicBezTo>
                    <a:pt x="2027224" y="1180269"/>
                    <a:pt x="2025491" y="1214058"/>
                    <a:pt x="2025491" y="1248251"/>
                  </a:cubicBezTo>
                  <a:cubicBezTo>
                    <a:pt x="2025491" y="1795344"/>
                    <a:pt x="2468998" y="2238851"/>
                    <a:pt x="3016091" y="2238851"/>
                  </a:cubicBezTo>
                  <a:cubicBezTo>
                    <a:pt x="3050285" y="2238851"/>
                    <a:pt x="3084073" y="2237119"/>
                    <a:pt x="3117374" y="2233737"/>
                  </a:cubicBezTo>
                  <a:lnTo>
                    <a:pt x="3187541" y="2223028"/>
                  </a:lnTo>
                  <a:lnTo>
                    <a:pt x="3187541" y="2225320"/>
                  </a:lnTo>
                  <a:lnTo>
                    <a:pt x="3254738" y="2215064"/>
                  </a:lnTo>
                  <a:cubicBezTo>
                    <a:pt x="3289015" y="2211583"/>
                    <a:pt x="3323795" y="2209800"/>
                    <a:pt x="3358991" y="2209800"/>
                  </a:cubicBezTo>
                  <a:cubicBezTo>
                    <a:pt x="3922129" y="2209800"/>
                    <a:pt x="4378642" y="2666313"/>
                    <a:pt x="4378642" y="3229451"/>
                  </a:cubicBezTo>
                  <a:cubicBezTo>
                    <a:pt x="4378642" y="3792589"/>
                    <a:pt x="3922129" y="4249102"/>
                    <a:pt x="3358991" y="4249102"/>
                  </a:cubicBezTo>
                  <a:cubicBezTo>
                    <a:pt x="2795853" y="4249102"/>
                    <a:pt x="2339340" y="3792589"/>
                    <a:pt x="2339340" y="3229451"/>
                  </a:cubicBezTo>
                  <a:cubicBezTo>
                    <a:pt x="2339340" y="3194255"/>
                    <a:pt x="2341124" y="3159475"/>
                    <a:pt x="2344605" y="3125198"/>
                  </a:cubicBezTo>
                  <a:lnTo>
                    <a:pt x="2350305" y="3087846"/>
                  </a:lnTo>
                  <a:lnTo>
                    <a:pt x="2348598" y="3087846"/>
                  </a:lnTo>
                  <a:lnTo>
                    <a:pt x="2353151" y="2997676"/>
                  </a:lnTo>
                  <a:cubicBezTo>
                    <a:pt x="2353151" y="2450583"/>
                    <a:pt x="1909644" y="2007076"/>
                    <a:pt x="1362551" y="2007076"/>
                  </a:cubicBezTo>
                  <a:cubicBezTo>
                    <a:pt x="1328358" y="2007076"/>
                    <a:pt x="1294569" y="2008809"/>
                    <a:pt x="1261268" y="2012190"/>
                  </a:cubicBezTo>
                  <a:lnTo>
                    <a:pt x="1233600" y="2016413"/>
                  </a:lnTo>
                  <a:lnTo>
                    <a:pt x="1225147" y="2018586"/>
                  </a:lnTo>
                  <a:cubicBezTo>
                    <a:pt x="1158769" y="2032169"/>
                    <a:pt x="1090043" y="2039302"/>
                    <a:pt x="1019651" y="2039302"/>
                  </a:cubicBezTo>
                  <a:cubicBezTo>
                    <a:pt x="456513" y="2039302"/>
                    <a:pt x="0" y="1582789"/>
                    <a:pt x="0" y="1019651"/>
                  </a:cubicBezTo>
                  <a:cubicBezTo>
                    <a:pt x="0" y="456513"/>
                    <a:pt x="456513" y="0"/>
                    <a:pt x="1019651" y="0"/>
                  </a:cubicBezTo>
                  <a:close/>
                </a:path>
              </a:pathLst>
            </a:custGeom>
            <a:solidFill>
              <a:srgbClr val="1D425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27" name="computer-monitor_69826"/>
            <p:cNvSpPr>
              <a:spLocks noChangeAspect="1"/>
            </p:cNvSpPr>
            <p:nvPr/>
          </p:nvSpPr>
          <p:spPr bwMode="auto">
            <a:xfrm>
              <a:off x="4990550" y="3084706"/>
              <a:ext cx="609685" cy="569612"/>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txBody>
            <a:bodyPr/>
            <a:lstStyle/>
            <a:p>
              <a:endParaRPr lang="zh-CN" altLang="en-US">
                <a:cs typeface="+mn-ea"/>
                <a:sym typeface="+mn-lt"/>
              </a:endParaRPr>
            </a:p>
          </p:txBody>
        </p:sp>
        <p:sp>
          <p:nvSpPr>
            <p:cNvPr id="28" name="hand-graving-smartphone_21520"/>
            <p:cNvSpPr>
              <a:spLocks noChangeAspect="1"/>
            </p:cNvSpPr>
            <p:nvPr/>
          </p:nvSpPr>
          <p:spPr bwMode="auto">
            <a:xfrm>
              <a:off x="3593432" y="1733454"/>
              <a:ext cx="586678" cy="609685"/>
            </a:xfrm>
            <a:custGeom>
              <a:avLst/>
              <a:gdLst>
                <a:gd name="connsiteX0" fmla="*/ 200025 w 323850"/>
                <a:gd name="connsiteY0" fmla="*/ 303213 h 336550"/>
                <a:gd name="connsiteX1" fmla="*/ 188912 w 323850"/>
                <a:gd name="connsiteY1" fmla="*/ 314326 h 336550"/>
                <a:gd name="connsiteX2" fmla="*/ 200025 w 323850"/>
                <a:gd name="connsiteY2" fmla="*/ 325439 h 336550"/>
                <a:gd name="connsiteX3" fmla="*/ 211138 w 323850"/>
                <a:gd name="connsiteY3" fmla="*/ 314326 h 336550"/>
                <a:gd name="connsiteX4" fmla="*/ 200025 w 323850"/>
                <a:gd name="connsiteY4" fmla="*/ 303213 h 336550"/>
                <a:gd name="connsiteX5" fmla="*/ 267890 w 323850"/>
                <a:gd name="connsiteY5" fmla="*/ 200026 h 336550"/>
                <a:gd name="connsiteX6" fmla="*/ 306529 w 323850"/>
                <a:gd name="connsiteY6" fmla="*/ 200026 h 336550"/>
                <a:gd name="connsiteX7" fmla="*/ 323850 w 323850"/>
                <a:gd name="connsiteY7" fmla="*/ 217105 h 336550"/>
                <a:gd name="connsiteX8" fmla="*/ 323850 w 323850"/>
                <a:gd name="connsiteY8" fmla="*/ 219733 h 336550"/>
                <a:gd name="connsiteX9" fmla="*/ 306529 w 323850"/>
                <a:gd name="connsiteY9" fmla="*/ 238126 h 336550"/>
                <a:gd name="connsiteX10" fmla="*/ 267890 w 323850"/>
                <a:gd name="connsiteY10" fmla="*/ 238126 h 336550"/>
                <a:gd name="connsiteX11" fmla="*/ 249237 w 323850"/>
                <a:gd name="connsiteY11" fmla="*/ 219733 h 336550"/>
                <a:gd name="connsiteX12" fmla="*/ 249237 w 323850"/>
                <a:gd name="connsiteY12" fmla="*/ 217105 h 336550"/>
                <a:gd name="connsiteX13" fmla="*/ 267890 w 323850"/>
                <a:gd name="connsiteY13" fmla="*/ 200026 h 336550"/>
                <a:gd name="connsiteX14" fmla="*/ 267890 w 323850"/>
                <a:gd name="connsiteY14" fmla="*/ 155576 h 336550"/>
                <a:gd name="connsiteX15" fmla="*/ 306529 w 323850"/>
                <a:gd name="connsiteY15" fmla="*/ 155576 h 336550"/>
                <a:gd name="connsiteX16" fmla="*/ 323850 w 323850"/>
                <a:gd name="connsiteY16" fmla="*/ 172528 h 336550"/>
                <a:gd name="connsiteX17" fmla="*/ 323850 w 323850"/>
                <a:gd name="connsiteY17" fmla="*/ 175137 h 336550"/>
                <a:gd name="connsiteX18" fmla="*/ 306529 w 323850"/>
                <a:gd name="connsiteY18" fmla="*/ 192089 h 336550"/>
                <a:gd name="connsiteX19" fmla="*/ 267890 w 323850"/>
                <a:gd name="connsiteY19" fmla="*/ 192089 h 336550"/>
                <a:gd name="connsiteX20" fmla="*/ 249237 w 323850"/>
                <a:gd name="connsiteY20" fmla="*/ 175137 h 336550"/>
                <a:gd name="connsiteX21" fmla="*/ 249237 w 323850"/>
                <a:gd name="connsiteY21" fmla="*/ 172528 h 336550"/>
                <a:gd name="connsiteX22" fmla="*/ 267890 w 323850"/>
                <a:gd name="connsiteY22" fmla="*/ 155576 h 336550"/>
                <a:gd name="connsiteX23" fmla="*/ 175670 w 323850"/>
                <a:gd name="connsiteY23" fmla="*/ 15876 h 336550"/>
                <a:gd name="connsiteX24" fmla="*/ 173037 w 323850"/>
                <a:gd name="connsiteY24" fmla="*/ 19686 h 336550"/>
                <a:gd name="connsiteX25" fmla="*/ 175670 w 323850"/>
                <a:gd name="connsiteY25" fmla="*/ 22226 h 336550"/>
                <a:gd name="connsiteX26" fmla="*/ 224379 w 323850"/>
                <a:gd name="connsiteY26" fmla="*/ 22226 h 336550"/>
                <a:gd name="connsiteX27" fmla="*/ 227012 w 323850"/>
                <a:gd name="connsiteY27" fmla="*/ 19686 h 336550"/>
                <a:gd name="connsiteX28" fmla="*/ 224379 w 323850"/>
                <a:gd name="connsiteY28" fmla="*/ 15876 h 336550"/>
                <a:gd name="connsiteX29" fmla="*/ 175670 w 323850"/>
                <a:gd name="connsiteY29" fmla="*/ 15876 h 336550"/>
                <a:gd name="connsiteX30" fmla="*/ 125064 w 323850"/>
                <a:gd name="connsiteY30" fmla="*/ 0 h 336550"/>
                <a:gd name="connsiteX31" fmla="*/ 276458 w 323850"/>
                <a:gd name="connsiteY31" fmla="*/ 0 h 336550"/>
                <a:gd name="connsiteX32" fmla="*/ 298837 w 323850"/>
                <a:gd name="connsiteY32" fmla="*/ 22349 h 336550"/>
                <a:gd name="connsiteX33" fmla="*/ 298837 w 323850"/>
                <a:gd name="connsiteY33" fmla="*/ 109116 h 336550"/>
                <a:gd name="connsiteX34" fmla="*/ 306736 w 323850"/>
                <a:gd name="connsiteY34" fmla="*/ 109116 h 336550"/>
                <a:gd name="connsiteX35" fmla="*/ 323850 w 323850"/>
                <a:gd name="connsiteY35" fmla="*/ 127521 h 336550"/>
                <a:gd name="connsiteX36" fmla="*/ 323850 w 323850"/>
                <a:gd name="connsiteY36" fmla="*/ 130150 h 336550"/>
                <a:gd name="connsiteX37" fmla="*/ 306736 w 323850"/>
                <a:gd name="connsiteY37" fmla="*/ 147241 h 336550"/>
                <a:gd name="connsiteX38" fmla="*/ 268559 w 323850"/>
                <a:gd name="connsiteY38" fmla="*/ 147241 h 336550"/>
                <a:gd name="connsiteX39" fmla="*/ 250128 w 323850"/>
                <a:gd name="connsiteY39" fmla="*/ 130150 h 336550"/>
                <a:gd name="connsiteX40" fmla="*/ 250128 w 323850"/>
                <a:gd name="connsiteY40" fmla="*/ 127521 h 336550"/>
                <a:gd name="connsiteX41" fmla="*/ 268559 w 323850"/>
                <a:gd name="connsiteY41" fmla="*/ 109116 h 336550"/>
                <a:gd name="connsiteX42" fmla="*/ 272508 w 323850"/>
                <a:gd name="connsiteY42" fmla="*/ 109116 h 336550"/>
                <a:gd name="connsiteX43" fmla="*/ 283040 w 323850"/>
                <a:gd name="connsiteY43" fmla="*/ 109116 h 336550"/>
                <a:gd name="connsiteX44" fmla="*/ 283040 w 323850"/>
                <a:gd name="connsiteY44" fmla="*/ 35496 h 336550"/>
                <a:gd name="connsiteX45" fmla="*/ 118481 w 323850"/>
                <a:gd name="connsiteY45" fmla="*/ 35496 h 336550"/>
                <a:gd name="connsiteX46" fmla="*/ 118481 w 323850"/>
                <a:gd name="connsiteY46" fmla="*/ 76250 h 336550"/>
                <a:gd name="connsiteX47" fmla="*/ 155342 w 323850"/>
                <a:gd name="connsiteY47" fmla="*/ 56530 h 336550"/>
                <a:gd name="connsiteX48" fmla="*/ 184305 w 323850"/>
                <a:gd name="connsiteY48" fmla="*/ 74935 h 336550"/>
                <a:gd name="connsiteX49" fmla="*/ 139545 w 323850"/>
                <a:gd name="connsiteY49" fmla="*/ 117004 h 336550"/>
                <a:gd name="connsiteX50" fmla="*/ 118481 w 323850"/>
                <a:gd name="connsiteY50" fmla="*/ 131465 h 336550"/>
                <a:gd name="connsiteX51" fmla="*/ 118481 w 323850"/>
                <a:gd name="connsiteY51" fmla="*/ 294481 h 336550"/>
                <a:gd name="connsiteX52" fmla="*/ 283040 w 323850"/>
                <a:gd name="connsiteY52" fmla="*/ 294481 h 336550"/>
                <a:gd name="connsiteX53" fmla="*/ 283040 w 323850"/>
                <a:gd name="connsiteY53" fmla="*/ 282649 h 336550"/>
                <a:gd name="connsiteX54" fmla="*/ 268559 w 323850"/>
                <a:gd name="connsiteY54" fmla="*/ 282649 h 336550"/>
                <a:gd name="connsiteX55" fmla="*/ 250128 w 323850"/>
                <a:gd name="connsiteY55" fmla="*/ 264244 h 336550"/>
                <a:gd name="connsiteX56" fmla="*/ 250128 w 323850"/>
                <a:gd name="connsiteY56" fmla="*/ 262930 h 336550"/>
                <a:gd name="connsiteX57" fmla="*/ 268559 w 323850"/>
                <a:gd name="connsiteY57" fmla="*/ 244525 h 336550"/>
                <a:gd name="connsiteX58" fmla="*/ 306736 w 323850"/>
                <a:gd name="connsiteY58" fmla="*/ 244525 h 336550"/>
                <a:gd name="connsiteX59" fmla="*/ 323850 w 323850"/>
                <a:gd name="connsiteY59" fmla="*/ 262930 h 336550"/>
                <a:gd name="connsiteX60" fmla="*/ 323850 w 323850"/>
                <a:gd name="connsiteY60" fmla="*/ 264244 h 336550"/>
                <a:gd name="connsiteX61" fmla="*/ 306736 w 323850"/>
                <a:gd name="connsiteY61" fmla="*/ 282649 h 336550"/>
                <a:gd name="connsiteX62" fmla="*/ 301470 w 323850"/>
                <a:gd name="connsiteY62" fmla="*/ 282649 h 336550"/>
                <a:gd name="connsiteX63" fmla="*/ 298837 w 323850"/>
                <a:gd name="connsiteY63" fmla="*/ 282649 h 336550"/>
                <a:gd name="connsiteX64" fmla="*/ 298837 w 323850"/>
                <a:gd name="connsiteY64" fmla="*/ 314201 h 336550"/>
                <a:gd name="connsiteX65" fmla="*/ 276458 w 323850"/>
                <a:gd name="connsiteY65" fmla="*/ 336550 h 336550"/>
                <a:gd name="connsiteX66" fmla="*/ 125064 w 323850"/>
                <a:gd name="connsiteY66" fmla="*/ 336550 h 336550"/>
                <a:gd name="connsiteX67" fmla="*/ 102684 w 323850"/>
                <a:gd name="connsiteY67" fmla="*/ 314201 h 336550"/>
                <a:gd name="connsiteX68" fmla="*/ 102684 w 323850"/>
                <a:gd name="connsiteY68" fmla="*/ 287908 h 336550"/>
                <a:gd name="connsiteX69" fmla="*/ 75038 w 323850"/>
                <a:gd name="connsiteY69" fmla="*/ 287908 h 336550"/>
                <a:gd name="connsiteX70" fmla="*/ 13164 w 323850"/>
                <a:gd name="connsiteY70" fmla="*/ 255042 h 336550"/>
                <a:gd name="connsiteX71" fmla="*/ 11848 w 323850"/>
                <a:gd name="connsiteY71" fmla="*/ 253727 h 336550"/>
                <a:gd name="connsiteX72" fmla="*/ 9215 w 323850"/>
                <a:gd name="connsiteY72" fmla="*/ 249783 h 336550"/>
                <a:gd name="connsiteX73" fmla="*/ 7899 w 323850"/>
                <a:gd name="connsiteY73" fmla="*/ 244525 h 336550"/>
                <a:gd name="connsiteX74" fmla="*/ 6582 w 323850"/>
                <a:gd name="connsiteY74" fmla="*/ 240581 h 336550"/>
                <a:gd name="connsiteX75" fmla="*/ 2633 w 323850"/>
                <a:gd name="connsiteY75" fmla="*/ 231378 h 336550"/>
                <a:gd name="connsiteX76" fmla="*/ 2633 w 323850"/>
                <a:gd name="connsiteY76" fmla="*/ 228749 h 336550"/>
                <a:gd name="connsiteX77" fmla="*/ 0 w 323850"/>
                <a:gd name="connsiteY77" fmla="*/ 219546 h 336550"/>
                <a:gd name="connsiteX78" fmla="*/ 0 w 323850"/>
                <a:gd name="connsiteY78" fmla="*/ 215602 h 336550"/>
                <a:gd name="connsiteX79" fmla="*/ 0 w 323850"/>
                <a:gd name="connsiteY79" fmla="*/ 202456 h 336550"/>
                <a:gd name="connsiteX80" fmla="*/ 40810 w 323850"/>
                <a:gd name="connsiteY80" fmla="*/ 119633 h 336550"/>
                <a:gd name="connsiteX81" fmla="*/ 102684 w 323850"/>
                <a:gd name="connsiteY81" fmla="*/ 85452 h 336550"/>
                <a:gd name="connsiteX82" fmla="*/ 102684 w 323850"/>
                <a:gd name="connsiteY82" fmla="*/ 22349 h 336550"/>
                <a:gd name="connsiteX83" fmla="*/ 125064 w 323850"/>
                <a:gd name="connsiteY8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3850" h="336550">
                  <a:moveTo>
                    <a:pt x="200025" y="303213"/>
                  </a:moveTo>
                  <a:cubicBezTo>
                    <a:pt x="193887" y="303213"/>
                    <a:pt x="188912" y="308188"/>
                    <a:pt x="188912" y="314326"/>
                  </a:cubicBezTo>
                  <a:cubicBezTo>
                    <a:pt x="188912" y="320464"/>
                    <a:pt x="193887" y="325439"/>
                    <a:pt x="200025" y="325439"/>
                  </a:cubicBezTo>
                  <a:cubicBezTo>
                    <a:pt x="206163" y="325439"/>
                    <a:pt x="211138" y="320464"/>
                    <a:pt x="211138" y="314326"/>
                  </a:cubicBezTo>
                  <a:cubicBezTo>
                    <a:pt x="211138" y="308188"/>
                    <a:pt x="206163" y="303213"/>
                    <a:pt x="200025" y="303213"/>
                  </a:cubicBezTo>
                  <a:close/>
                  <a:moveTo>
                    <a:pt x="267890" y="200026"/>
                  </a:moveTo>
                  <a:cubicBezTo>
                    <a:pt x="267890" y="200026"/>
                    <a:pt x="267890" y="200026"/>
                    <a:pt x="306529" y="200026"/>
                  </a:cubicBezTo>
                  <a:cubicBezTo>
                    <a:pt x="315856" y="200026"/>
                    <a:pt x="323850" y="207909"/>
                    <a:pt x="323850" y="217105"/>
                  </a:cubicBezTo>
                  <a:cubicBezTo>
                    <a:pt x="323850" y="217105"/>
                    <a:pt x="323850" y="217105"/>
                    <a:pt x="323850" y="219733"/>
                  </a:cubicBezTo>
                  <a:cubicBezTo>
                    <a:pt x="323850" y="228929"/>
                    <a:pt x="315856" y="238126"/>
                    <a:pt x="306529" y="238126"/>
                  </a:cubicBezTo>
                  <a:cubicBezTo>
                    <a:pt x="306529" y="238126"/>
                    <a:pt x="306529" y="238126"/>
                    <a:pt x="267890" y="238126"/>
                  </a:cubicBezTo>
                  <a:cubicBezTo>
                    <a:pt x="257231" y="238126"/>
                    <a:pt x="249237" y="228929"/>
                    <a:pt x="249237" y="219733"/>
                  </a:cubicBezTo>
                  <a:cubicBezTo>
                    <a:pt x="249237" y="219733"/>
                    <a:pt x="249237" y="219733"/>
                    <a:pt x="249237" y="217105"/>
                  </a:cubicBezTo>
                  <a:cubicBezTo>
                    <a:pt x="249237" y="207909"/>
                    <a:pt x="257231" y="200026"/>
                    <a:pt x="267890" y="200026"/>
                  </a:cubicBezTo>
                  <a:close/>
                  <a:moveTo>
                    <a:pt x="267890" y="155576"/>
                  </a:moveTo>
                  <a:cubicBezTo>
                    <a:pt x="267890" y="155576"/>
                    <a:pt x="267890" y="155576"/>
                    <a:pt x="306529" y="155576"/>
                  </a:cubicBezTo>
                  <a:cubicBezTo>
                    <a:pt x="315856" y="155576"/>
                    <a:pt x="323850" y="163400"/>
                    <a:pt x="323850" y="172528"/>
                  </a:cubicBezTo>
                  <a:cubicBezTo>
                    <a:pt x="323850" y="172528"/>
                    <a:pt x="323850" y="172528"/>
                    <a:pt x="323850" y="175137"/>
                  </a:cubicBezTo>
                  <a:cubicBezTo>
                    <a:pt x="323850" y="184265"/>
                    <a:pt x="315856" y="192089"/>
                    <a:pt x="306529" y="192089"/>
                  </a:cubicBezTo>
                  <a:cubicBezTo>
                    <a:pt x="306529" y="192089"/>
                    <a:pt x="306529" y="192089"/>
                    <a:pt x="267890" y="192089"/>
                  </a:cubicBezTo>
                  <a:cubicBezTo>
                    <a:pt x="257231" y="192089"/>
                    <a:pt x="249237" y="184265"/>
                    <a:pt x="249237" y="175137"/>
                  </a:cubicBezTo>
                  <a:cubicBezTo>
                    <a:pt x="249237" y="175137"/>
                    <a:pt x="249237" y="175137"/>
                    <a:pt x="249237" y="172528"/>
                  </a:cubicBezTo>
                  <a:cubicBezTo>
                    <a:pt x="249237" y="163400"/>
                    <a:pt x="257231" y="155576"/>
                    <a:pt x="267890" y="155576"/>
                  </a:cubicBezTo>
                  <a:close/>
                  <a:moveTo>
                    <a:pt x="175670" y="15876"/>
                  </a:moveTo>
                  <a:cubicBezTo>
                    <a:pt x="174353" y="15876"/>
                    <a:pt x="173037" y="17146"/>
                    <a:pt x="173037" y="19686"/>
                  </a:cubicBezTo>
                  <a:cubicBezTo>
                    <a:pt x="173037" y="20956"/>
                    <a:pt x="174353" y="22226"/>
                    <a:pt x="175670" y="22226"/>
                  </a:cubicBezTo>
                  <a:cubicBezTo>
                    <a:pt x="175670" y="22226"/>
                    <a:pt x="175670" y="22226"/>
                    <a:pt x="224379" y="22226"/>
                  </a:cubicBezTo>
                  <a:cubicBezTo>
                    <a:pt x="225695" y="22226"/>
                    <a:pt x="227012" y="20956"/>
                    <a:pt x="227012" y="19686"/>
                  </a:cubicBezTo>
                  <a:cubicBezTo>
                    <a:pt x="227012" y="17146"/>
                    <a:pt x="225695" y="15876"/>
                    <a:pt x="224379" y="15876"/>
                  </a:cubicBezTo>
                  <a:cubicBezTo>
                    <a:pt x="224379" y="15876"/>
                    <a:pt x="224379" y="15876"/>
                    <a:pt x="175670" y="15876"/>
                  </a:cubicBezTo>
                  <a:close/>
                  <a:moveTo>
                    <a:pt x="125064" y="0"/>
                  </a:moveTo>
                  <a:cubicBezTo>
                    <a:pt x="125064" y="0"/>
                    <a:pt x="125064" y="0"/>
                    <a:pt x="276458" y="0"/>
                  </a:cubicBezTo>
                  <a:cubicBezTo>
                    <a:pt x="288306" y="0"/>
                    <a:pt x="298837" y="10517"/>
                    <a:pt x="298837" y="22349"/>
                  </a:cubicBezTo>
                  <a:cubicBezTo>
                    <a:pt x="298837" y="22349"/>
                    <a:pt x="298837" y="22349"/>
                    <a:pt x="298837" y="109116"/>
                  </a:cubicBezTo>
                  <a:cubicBezTo>
                    <a:pt x="298837" y="109116"/>
                    <a:pt x="298837" y="109116"/>
                    <a:pt x="306736" y="109116"/>
                  </a:cubicBezTo>
                  <a:cubicBezTo>
                    <a:pt x="315951" y="109116"/>
                    <a:pt x="323850" y="118318"/>
                    <a:pt x="323850" y="127521"/>
                  </a:cubicBezTo>
                  <a:cubicBezTo>
                    <a:pt x="323850" y="127521"/>
                    <a:pt x="323850" y="127521"/>
                    <a:pt x="323850" y="130150"/>
                  </a:cubicBezTo>
                  <a:cubicBezTo>
                    <a:pt x="323850" y="139353"/>
                    <a:pt x="315951" y="147241"/>
                    <a:pt x="306736" y="147241"/>
                  </a:cubicBezTo>
                  <a:cubicBezTo>
                    <a:pt x="306736" y="147241"/>
                    <a:pt x="306736" y="147241"/>
                    <a:pt x="268559" y="147241"/>
                  </a:cubicBezTo>
                  <a:cubicBezTo>
                    <a:pt x="258027" y="147241"/>
                    <a:pt x="250128" y="139353"/>
                    <a:pt x="250128" y="130150"/>
                  </a:cubicBezTo>
                  <a:cubicBezTo>
                    <a:pt x="250128" y="130150"/>
                    <a:pt x="250128" y="130150"/>
                    <a:pt x="250128" y="127521"/>
                  </a:cubicBezTo>
                  <a:cubicBezTo>
                    <a:pt x="250128" y="118318"/>
                    <a:pt x="258027" y="109116"/>
                    <a:pt x="268559" y="109116"/>
                  </a:cubicBezTo>
                  <a:cubicBezTo>
                    <a:pt x="268559" y="109116"/>
                    <a:pt x="268559" y="109116"/>
                    <a:pt x="272508" y="109116"/>
                  </a:cubicBezTo>
                  <a:cubicBezTo>
                    <a:pt x="272508" y="109116"/>
                    <a:pt x="272508" y="109116"/>
                    <a:pt x="283040" y="109116"/>
                  </a:cubicBezTo>
                  <a:cubicBezTo>
                    <a:pt x="283040" y="109116"/>
                    <a:pt x="283040" y="109116"/>
                    <a:pt x="283040" y="35496"/>
                  </a:cubicBezTo>
                  <a:cubicBezTo>
                    <a:pt x="283040" y="35496"/>
                    <a:pt x="283040" y="35496"/>
                    <a:pt x="118481" y="35496"/>
                  </a:cubicBezTo>
                  <a:cubicBezTo>
                    <a:pt x="118481" y="35496"/>
                    <a:pt x="118481" y="35496"/>
                    <a:pt x="118481" y="76250"/>
                  </a:cubicBezTo>
                  <a:cubicBezTo>
                    <a:pt x="134279" y="67047"/>
                    <a:pt x="148760" y="59159"/>
                    <a:pt x="155342" y="56530"/>
                  </a:cubicBezTo>
                  <a:cubicBezTo>
                    <a:pt x="176406" y="44698"/>
                    <a:pt x="188254" y="59159"/>
                    <a:pt x="184305" y="74935"/>
                  </a:cubicBezTo>
                  <a:cubicBezTo>
                    <a:pt x="181672" y="86767"/>
                    <a:pt x="160608" y="99913"/>
                    <a:pt x="139545" y="117004"/>
                  </a:cubicBezTo>
                  <a:cubicBezTo>
                    <a:pt x="134279" y="120948"/>
                    <a:pt x="126380" y="126206"/>
                    <a:pt x="118481" y="131465"/>
                  </a:cubicBezTo>
                  <a:cubicBezTo>
                    <a:pt x="118481" y="131465"/>
                    <a:pt x="118481" y="131465"/>
                    <a:pt x="118481" y="294481"/>
                  </a:cubicBezTo>
                  <a:cubicBezTo>
                    <a:pt x="118481" y="294481"/>
                    <a:pt x="118481" y="294481"/>
                    <a:pt x="283040" y="294481"/>
                  </a:cubicBezTo>
                  <a:cubicBezTo>
                    <a:pt x="283040" y="294481"/>
                    <a:pt x="283040" y="294481"/>
                    <a:pt x="283040" y="282649"/>
                  </a:cubicBezTo>
                  <a:cubicBezTo>
                    <a:pt x="283040" y="282649"/>
                    <a:pt x="283040" y="282649"/>
                    <a:pt x="268559" y="282649"/>
                  </a:cubicBezTo>
                  <a:cubicBezTo>
                    <a:pt x="258027" y="282649"/>
                    <a:pt x="250128" y="274762"/>
                    <a:pt x="250128" y="264244"/>
                  </a:cubicBezTo>
                  <a:cubicBezTo>
                    <a:pt x="250128" y="264244"/>
                    <a:pt x="250128" y="264244"/>
                    <a:pt x="250128" y="262930"/>
                  </a:cubicBezTo>
                  <a:cubicBezTo>
                    <a:pt x="250128" y="252413"/>
                    <a:pt x="258027" y="244525"/>
                    <a:pt x="268559" y="244525"/>
                  </a:cubicBezTo>
                  <a:cubicBezTo>
                    <a:pt x="268559" y="244525"/>
                    <a:pt x="268559" y="244525"/>
                    <a:pt x="306736" y="244525"/>
                  </a:cubicBezTo>
                  <a:cubicBezTo>
                    <a:pt x="315951" y="244525"/>
                    <a:pt x="323850" y="252413"/>
                    <a:pt x="323850" y="262930"/>
                  </a:cubicBezTo>
                  <a:cubicBezTo>
                    <a:pt x="323850" y="262930"/>
                    <a:pt x="323850" y="262930"/>
                    <a:pt x="323850" y="264244"/>
                  </a:cubicBezTo>
                  <a:cubicBezTo>
                    <a:pt x="323850" y="274762"/>
                    <a:pt x="315951" y="282649"/>
                    <a:pt x="306736" y="282649"/>
                  </a:cubicBezTo>
                  <a:cubicBezTo>
                    <a:pt x="306736" y="282649"/>
                    <a:pt x="306736" y="282649"/>
                    <a:pt x="301470" y="282649"/>
                  </a:cubicBezTo>
                  <a:cubicBezTo>
                    <a:pt x="301470" y="282649"/>
                    <a:pt x="301470" y="282649"/>
                    <a:pt x="298837" y="282649"/>
                  </a:cubicBezTo>
                  <a:cubicBezTo>
                    <a:pt x="298837" y="282649"/>
                    <a:pt x="298837" y="282649"/>
                    <a:pt x="298837" y="314201"/>
                  </a:cubicBezTo>
                  <a:cubicBezTo>
                    <a:pt x="298837" y="326033"/>
                    <a:pt x="288306" y="336550"/>
                    <a:pt x="276458" y="336550"/>
                  </a:cubicBezTo>
                  <a:cubicBezTo>
                    <a:pt x="276458" y="336550"/>
                    <a:pt x="276458" y="336550"/>
                    <a:pt x="125064" y="336550"/>
                  </a:cubicBezTo>
                  <a:cubicBezTo>
                    <a:pt x="113216" y="336550"/>
                    <a:pt x="102684" y="326033"/>
                    <a:pt x="102684" y="314201"/>
                  </a:cubicBezTo>
                  <a:cubicBezTo>
                    <a:pt x="102684" y="314201"/>
                    <a:pt x="102684" y="314201"/>
                    <a:pt x="102684" y="287908"/>
                  </a:cubicBezTo>
                  <a:cubicBezTo>
                    <a:pt x="102684" y="287908"/>
                    <a:pt x="102684" y="287908"/>
                    <a:pt x="75038" y="287908"/>
                  </a:cubicBezTo>
                  <a:cubicBezTo>
                    <a:pt x="75038" y="287908"/>
                    <a:pt x="35544" y="287908"/>
                    <a:pt x="13164" y="255042"/>
                  </a:cubicBezTo>
                  <a:cubicBezTo>
                    <a:pt x="13164" y="253727"/>
                    <a:pt x="13164" y="253727"/>
                    <a:pt x="11848" y="253727"/>
                  </a:cubicBezTo>
                  <a:cubicBezTo>
                    <a:pt x="11848" y="252413"/>
                    <a:pt x="10531" y="251098"/>
                    <a:pt x="9215" y="249783"/>
                  </a:cubicBezTo>
                  <a:cubicBezTo>
                    <a:pt x="9215" y="248469"/>
                    <a:pt x="7899" y="245839"/>
                    <a:pt x="7899" y="244525"/>
                  </a:cubicBezTo>
                  <a:cubicBezTo>
                    <a:pt x="6582" y="243210"/>
                    <a:pt x="6582" y="241895"/>
                    <a:pt x="6582" y="240581"/>
                  </a:cubicBezTo>
                  <a:cubicBezTo>
                    <a:pt x="5266" y="237951"/>
                    <a:pt x="3949" y="235322"/>
                    <a:pt x="2633" y="231378"/>
                  </a:cubicBezTo>
                  <a:cubicBezTo>
                    <a:pt x="2633" y="230063"/>
                    <a:pt x="2633" y="230063"/>
                    <a:pt x="2633" y="228749"/>
                  </a:cubicBezTo>
                  <a:cubicBezTo>
                    <a:pt x="1316" y="226120"/>
                    <a:pt x="1316" y="223490"/>
                    <a:pt x="0" y="219546"/>
                  </a:cubicBezTo>
                  <a:cubicBezTo>
                    <a:pt x="0" y="218232"/>
                    <a:pt x="0" y="216917"/>
                    <a:pt x="0" y="215602"/>
                  </a:cubicBezTo>
                  <a:cubicBezTo>
                    <a:pt x="0" y="211658"/>
                    <a:pt x="0" y="207714"/>
                    <a:pt x="0" y="202456"/>
                  </a:cubicBezTo>
                  <a:cubicBezTo>
                    <a:pt x="0" y="149870"/>
                    <a:pt x="23696" y="127521"/>
                    <a:pt x="40810" y="119633"/>
                  </a:cubicBezTo>
                  <a:cubicBezTo>
                    <a:pt x="40810" y="119633"/>
                    <a:pt x="72405" y="102543"/>
                    <a:pt x="102684" y="85452"/>
                  </a:cubicBezTo>
                  <a:cubicBezTo>
                    <a:pt x="102684" y="85452"/>
                    <a:pt x="102684" y="85452"/>
                    <a:pt x="102684" y="22349"/>
                  </a:cubicBezTo>
                  <a:cubicBezTo>
                    <a:pt x="102684" y="10517"/>
                    <a:pt x="113216" y="0"/>
                    <a:pt x="125064" y="0"/>
                  </a:cubicBezTo>
                  <a:close/>
                </a:path>
              </a:pathLst>
            </a:custGeom>
            <a:solidFill>
              <a:schemeClr val="bg1"/>
            </a:solidFill>
            <a:ln>
              <a:noFill/>
            </a:ln>
          </p:spPr>
          <p:txBody>
            <a:bodyPr/>
            <a:lstStyle/>
            <a:p>
              <a:endParaRPr lang="zh-CN" altLang="en-US">
                <a:cs typeface="+mn-ea"/>
                <a:sym typeface="+mn-lt"/>
              </a:endParaRPr>
            </a:p>
          </p:txBody>
        </p:sp>
      </p:grpSp>
      <p:grpSp>
        <p:nvGrpSpPr>
          <p:cNvPr id="29" name="组合 28"/>
          <p:cNvGrpSpPr/>
          <p:nvPr/>
        </p:nvGrpSpPr>
        <p:grpSpPr>
          <a:xfrm>
            <a:off x="4675179" y="3584273"/>
            <a:ext cx="1506371" cy="1506371"/>
            <a:chOff x="3506384" y="2688205"/>
            <a:chExt cx="1129778" cy="1129778"/>
          </a:xfrm>
        </p:grpSpPr>
        <p:sp>
          <p:nvSpPr>
            <p:cNvPr id="30" name="Oval 22"/>
            <p:cNvSpPr/>
            <p:nvPr/>
          </p:nvSpPr>
          <p:spPr>
            <a:xfrm>
              <a:off x="3506384" y="2688205"/>
              <a:ext cx="1129778" cy="1129778"/>
            </a:xfrm>
            <a:prstGeom prst="ellipse">
              <a:avLst/>
            </a:prstGeom>
            <a:solidFill>
              <a:srgbClr val="F5C7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31" name="person-explaining-strategy-on-a-board-with-a-sketch_38792"/>
            <p:cNvSpPr>
              <a:spLocks noChangeAspect="1"/>
            </p:cNvSpPr>
            <p:nvPr/>
          </p:nvSpPr>
          <p:spPr bwMode="auto">
            <a:xfrm>
              <a:off x="3766430" y="3004245"/>
              <a:ext cx="609685" cy="556261"/>
            </a:xfrm>
            <a:custGeom>
              <a:avLst/>
              <a:gdLst>
                <a:gd name="connsiteX0" fmla="*/ 104775 w 328613"/>
                <a:gd name="connsiteY0" fmla="*/ 169862 h 299818"/>
                <a:gd name="connsiteX1" fmla="*/ 328613 w 328613"/>
                <a:gd name="connsiteY1" fmla="*/ 169862 h 299818"/>
                <a:gd name="connsiteX2" fmla="*/ 328613 w 328613"/>
                <a:gd name="connsiteY2" fmla="*/ 182562 h 299818"/>
                <a:gd name="connsiteX3" fmla="*/ 104775 w 328613"/>
                <a:gd name="connsiteY3" fmla="*/ 182562 h 299818"/>
                <a:gd name="connsiteX4" fmla="*/ 0 w 328613"/>
                <a:gd name="connsiteY4" fmla="*/ 169862 h 299818"/>
                <a:gd name="connsiteX5" fmla="*/ 46038 w 328613"/>
                <a:gd name="connsiteY5" fmla="*/ 169862 h 299818"/>
                <a:gd name="connsiteX6" fmla="*/ 46038 w 328613"/>
                <a:gd name="connsiteY6" fmla="*/ 182562 h 299818"/>
                <a:gd name="connsiteX7" fmla="*/ 0 w 328613"/>
                <a:gd name="connsiteY7" fmla="*/ 182562 h 299818"/>
                <a:gd name="connsiteX8" fmla="*/ 154438 w 328613"/>
                <a:gd name="connsiteY8" fmla="*/ 103563 h 299818"/>
                <a:gd name="connsiteX9" fmla="*/ 156623 w 328613"/>
                <a:gd name="connsiteY9" fmla="*/ 123121 h 299818"/>
                <a:gd name="connsiteX10" fmla="*/ 98363 w 328613"/>
                <a:gd name="connsiteY10" fmla="*/ 137418 h 299818"/>
                <a:gd name="connsiteX11" fmla="*/ 98363 w 328613"/>
                <a:gd name="connsiteY11" fmla="*/ 189409 h 299818"/>
                <a:gd name="connsiteX12" fmla="*/ 97069 w 328613"/>
                <a:gd name="connsiteY12" fmla="*/ 193308 h 299818"/>
                <a:gd name="connsiteX13" fmla="*/ 110015 w 328613"/>
                <a:gd name="connsiteY13" fmla="*/ 273894 h 299818"/>
                <a:gd name="connsiteX14" fmla="*/ 89301 w 328613"/>
                <a:gd name="connsiteY14" fmla="*/ 273894 h 299818"/>
                <a:gd name="connsiteX15" fmla="*/ 78943 w 328613"/>
                <a:gd name="connsiteY15" fmla="*/ 206306 h 299818"/>
                <a:gd name="connsiteX16" fmla="*/ 60818 w 328613"/>
                <a:gd name="connsiteY16" fmla="*/ 294690 h 299818"/>
                <a:gd name="connsiteX17" fmla="*/ 41398 w 328613"/>
                <a:gd name="connsiteY17" fmla="*/ 284292 h 299818"/>
                <a:gd name="connsiteX18" fmla="*/ 56934 w 328613"/>
                <a:gd name="connsiteY18" fmla="*/ 201107 h 299818"/>
                <a:gd name="connsiteX19" fmla="*/ 51755 w 328613"/>
                <a:gd name="connsiteY19" fmla="*/ 189409 h 299818"/>
                <a:gd name="connsiteX20" fmla="*/ 51755 w 328613"/>
                <a:gd name="connsiteY20" fmla="*/ 124421 h 299818"/>
                <a:gd name="connsiteX21" fmla="*/ 69881 w 328613"/>
                <a:gd name="connsiteY21" fmla="*/ 107524 h 299818"/>
                <a:gd name="connsiteX22" fmla="*/ 80238 w 328613"/>
                <a:gd name="connsiteY22" fmla="*/ 107524 h 299818"/>
                <a:gd name="connsiteX23" fmla="*/ 95774 w 328613"/>
                <a:gd name="connsiteY23" fmla="*/ 116622 h 299818"/>
                <a:gd name="connsiteX24" fmla="*/ 146266 w 328613"/>
                <a:gd name="connsiteY24" fmla="*/ 103624 h 299818"/>
                <a:gd name="connsiteX25" fmla="*/ 154438 w 328613"/>
                <a:gd name="connsiteY25" fmla="*/ 103563 h 299818"/>
                <a:gd name="connsiteX26" fmla="*/ 258763 w 328613"/>
                <a:gd name="connsiteY26" fmla="*/ 98425 h 299818"/>
                <a:gd name="connsiteX27" fmla="*/ 273051 w 328613"/>
                <a:gd name="connsiteY27" fmla="*/ 112713 h 299818"/>
                <a:gd name="connsiteX28" fmla="*/ 285751 w 328613"/>
                <a:gd name="connsiteY28" fmla="*/ 98425 h 299818"/>
                <a:gd name="connsiteX29" fmla="*/ 290513 w 328613"/>
                <a:gd name="connsiteY29" fmla="*/ 104775 h 299818"/>
                <a:gd name="connsiteX30" fmla="*/ 277813 w 328613"/>
                <a:gd name="connsiteY30" fmla="*/ 117475 h 299818"/>
                <a:gd name="connsiteX31" fmla="*/ 290513 w 328613"/>
                <a:gd name="connsiteY31" fmla="*/ 130175 h 299818"/>
                <a:gd name="connsiteX32" fmla="*/ 285751 w 328613"/>
                <a:gd name="connsiteY32" fmla="*/ 133350 h 299818"/>
                <a:gd name="connsiteX33" fmla="*/ 273051 w 328613"/>
                <a:gd name="connsiteY33" fmla="*/ 120650 h 299818"/>
                <a:gd name="connsiteX34" fmla="*/ 258763 w 328613"/>
                <a:gd name="connsiteY34" fmla="*/ 133350 h 299818"/>
                <a:gd name="connsiteX35" fmla="*/ 255588 w 328613"/>
                <a:gd name="connsiteY35" fmla="*/ 130175 h 299818"/>
                <a:gd name="connsiteX36" fmla="*/ 268288 w 328613"/>
                <a:gd name="connsiteY36" fmla="*/ 117475 h 299818"/>
                <a:gd name="connsiteX37" fmla="*/ 255588 w 328613"/>
                <a:gd name="connsiteY37" fmla="*/ 104775 h 299818"/>
                <a:gd name="connsiteX38" fmla="*/ 75407 w 328613"/>
                <a:gd name="connsiteY38" fmla="*/ 53975 h 299818"/>
                <a:gd name="connsiteX39" fmla="*/ 98426 w 328613"/>
                <a:gd name="connsiteY39" fmla="*/ 76200 h 299818"/>
                <a:gd name="connsiteX40" fmla="*/ 75407 w 328613"/>
                <a:gd name="connsiteY40" fmla="*/ 98425 h 299818"/>
                <a:gd name="connsiteX41" fmla="*/ 52388 w 328613"/>
                <a:gd name="connsiteY41" fmla="*/ 76200 h 299818"/>
                <a:gd name="connsiteX42" fmla="*/ 75407 w 328613"/>
                <a:gd name="connsiteY42" fmla="*/ 53975 h 299818"/>
                <a:gd name="connsiteX43" fmla="*/ 132688 w 328613"/>
                <a:gd name="connsiteY43" fmla="*/ 31615 h 299818"/>
                <a:gd name="connsiteX44" fmla="*/ 190486 w 328613"/>
                <a:gd name="connsiteY44" fmla="*/ 71338 h 299818"/>
                <a:gd name="connsiteX45" fmla="*/ 246063 w 328613"/>
                <a:gd name="connsiteY45" fmla="*/ 112614 h 299818"/>
                <a:gd name="connsiteX46" fmla="*/ 244770 w 328613"/>
                <a:gd name="connsiteY46" fmla="*/ 119063 h 299818"/>
                <a:gd name="connsiteX47" fmla="*/ 185316 w 328613"/>
                <a:gd name="connsiteY47" fmla="*/ 75208 h 299818"/>
                <a:gd name="connsiteX48" fmla="*/ 102598 w 328613"/>
                <a:gd name="connsiteY48" fmla="*/ 46831 h 299818"/>
                <a:gd name="connsiteX49" fmla="*/ 100013 w 328613"/>
                <a:gd name="connsiteY49" fmla="*/ 41672 h 299818"/>
                <a:gd name="connsiteX50" fmla="*/ 132688 w 328613"/>
                <a:gd name="connsiteY50" fmla="*/ 31615 h 299818"/>
                <a:gd name="connsiteX51" fmla="*/ 0 w 328613"/>
                <a:gd name="connsiteY51" fmla="*/ 0 h 299818"/>
                <a:gd name="connsiteX52" fmla="*/ 328613 w 328613"/>
                <a:gd name="connsiteY52" fmla="*/ 0 h 299818"/>
                <a:gd name="connsiteX53" fmla="*/ 328613 w 328613"/>
                <a:gd name="connsiteY53" fmla="*/ 161925 h 299818"/>
                <a:gd name="connsiteX54" fmla="*/ 104775 w 328613"/>
                <a:gd name="connsiteY54" fmla="*/ 161925 h 299818"/>
                <a:gd name="connsiteX55" fmla="*/ 104775 w 328613"/>
                <a:gd name="connsiteY55" fmla="*/ 149225 h 299818"/>
                <a:gd name="connsiteX56" fmla="*/ 315913 w 328613"/>
                <a:gd name="connsiteY56" fmla="*/ 149225 h 299818"/>
                <a:gd name="connsiteX57" fmla="*/ 315913 w 328613"/>
                <a:gd name="connsiteY57" fmla="*/ 14287 h 299818"/>
                <a:gd name="connsiteX58" fmla="*/ 12700 w 328613"/>
                <a:gd name="connsiteY58" fmla="*/ 14287 h 299818"/>
                <a:gd name="connsiteX59" fmla="*/ 12700 w 328613"/>
                <a:gd name="connsiteY59" fmla="*/ 149225 h 299818"/>
                <a:gd name="connsiteX60" fmla="*/ 46037 w 328613"/>
                <a:gd name="connsiteY60" fmla="*/ 149225 h 299818"/>
                <a:gd name="connsiteX61" fmla="*/ 46037 w 328613"/>
                <a:gd name="connsiteY61" fmla="*/ 161925 h 299818"/>
                <a:gd name="connsiteX62" fmla="*/ 0 w 328613"/>
                <a:gd name="connsiteY62" fmla="*/ 161925 h 2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28613" h="299818">
                  <a:moveTo>
                    <a:pt x="104775" y="169862"/>
                  </a:moveTo>
                  <a:lnTo>
                    <a:pt x="328613" y="169862"/>
                  </a:lnTo>
                  <a:lnTo>
                    <a:pt x="328613" y="182562"/>
                  </a:lnTo>
                  <a:lnTo>
                    <a:pt x="104775" y="182562"/>
                  </a:lnTo>
                  <a:close/>
                  <a:moveTo>
                    <a:pt x="0" y="169862"/>
                  </a:moveTo>
                  <a:lnTo>
                    <a:pt x="46038" y="169862"/>
                  </a:lnTo>
                  <a:lnTo>
                    <a:pt x="46038" y="182562"/>
                  </a:lnTo>
                  <a:lnTo>
                    <a:pt x="0" y="182562"/>
                  </a:lnTo>
                  <a:close/>
                  <a:moveTo>
                    <a:pt x="154438" y="103563"/>
                  </a:moveTo>
                  <a:cubicBezTo>
                    <a:pt x="161721" y="106793"/>
                    <a:pt x="165362" y="118247"/>
                    <a:pt x="156623" y="123121"/>
                  </a:cubicBezTo>
                  <a:cubicBezTo>
                    <a:pt x="138498" y="132219"/>
                    <a:pt x="117783" y="137418"/>
                    <a:pt x="98363" y="137418"/>
                  </a:cubicBezTo>
                  <a:cubicBezTo>
                    <a:pt x="98363" y="137418"/>
                    <a:pt x="98363" y="137418"/>
                    <a:pt x="98363" y="189409"/>
                  </a:cubicBezTo>
                  <a:cubicBezTo>
                    <a:pt x="98363" y="190709"/>
                    <a:pt x="97069" y="192009"/>
                    <a:pt x="97069" y="193308"/>
                  </a:cubicBezTo>
                  <a:cubicBezTo>
                    <a:pt x="106131" y="219304"/>
                    <a:pt x="110015" y="246599"/>
                    <a:pt x="110015" y="273894"/>
                  </a:cubicBezTo>
                  <a:cubicBezTo>
                    <a:pt x="110015" y="286892"/>
                    <a:pt x="89301" y="286892"/>
                    <a:pt x="89301" y="273894"/>
                  </a:cubicBezTo>
                  <a:cubicBezTo>
                    <a:pt x="89301" y="250498"/>
                    <a:pt x="85417" y="228402"/>
                    <a:pt x="78943" y="206306"/>
                  </a:cubicBezTo>
                  <a:cubicBezTo>
                    <a:pt x="80238" y="237500"/>
                    <a:pt x="77649" y="268695"/>
                    <a:pt x="60818" y="294690"/>
                  </a:cubicBezTo>
                  <a:cubicBezTo>
                    <a:pt x="53050" y="306388"/>
                    <a:pt x="34925" y="295990"/>
                    <a:pt x="41398" y="284292"/>
                  </a:cubicBezTo>
                  <a:cubicBezTo>
                    <a:pt x="58229" y="258297"/>
                    <a:pt x="59523" y="229702"/>
                    <a:pt x="56934" y="201107"/>
                  </a:cubicBezTo>
                  <a:cubicBezTo>
                    <a:pt x="54345" y="198507"/>
                    <a:pt x="51755" y="193308"/>
                    <a:pt x="51755" y="189409"/>
                  </a:cubicBezTo>
                  <a:cubicBezTo>
                    <a:pt x="51755" y="189409"/>
                    <a:pt x="51755" y="189409"/>
                    <a:pt x="51755" y="124421"/>
                  </a:cubicBezTo>
                  <a:cubicBezTo>
                    <a:pt x="51755" y="115322"/>
                    <a:pt x="59523" y="107524"/>
                    <a:pt x="69881" y="107524"/>
                  </a:cubicBezTo>
                  <a:cubicBezTo>
                    <a:pt x="69881" y="107524"/>
                    <a:pt x="69881" y="107524"/>
                    <a:pt x="80238" y="107524"/>
                  </a:cubicBezTo>
                  <a:cubicBezTo>
                    <a:pt x="86711" y="107524"/>
                    <a:pt x="93185" y="111423"/>
                    <a:pt x="95774" y="116622"/>
                  </a:cubicBezTo>
                  <a:cubicBezTo>
                    <a:pt x="112604" y="116622"/>
                    <a:pt x="129435" y="112723"/>
                    <a:pt x="146266" y="103624"/>
                  </a:cubicBezTo>
                  <a:cubicBezTo>
                    <a:pt x="149179" y="102325"/>
                    <a:pt x="152011" y="102487"/>
                    <a:pt x="154438" y="103563"/>
                  </a:cubicBezTo>
                  <a:close/>
                  <a:moveTo>
                    <a:pt x="258763" y="98425"/>
                  </a:moveTo>
                  <a:lnTo>
                    <a:pt x="273051" y="112713"/>
                  </a:lnTo>
                  <a:lnTo>
                    <a:pt x="285751" y="98425"/>
                  </a:lnTo>
                  <a:lnTo>
                    <a:pt x="290513" y="104775"/>
                  </a:lnTo>
                  <a:lnTo>
                    <a:pt x="277813" y="117475"/>
                  </a:lnTo>
                  <a:lnTo>
                    <a:pt x="290513" y="130175"/>
                  </a:lnTo>
                  <a:lnTo>
                    <a:pt x="285751" y="133350"/>
                  </a:lnTo>
                  <a:lnTo>
                    <a:pt x="273051" y="120650"/>
                  </a:lnTo>
                  <a:lnTo>
                    <a:pt x="258763" y="133350"/>
                  </a:lnTo>
                  <a:lnTo>
                    <a:pt x="255588" y="130175"/>
                  </a:lnTo>
                  <a:lnTo>
                    <a:pt x="268288" y="117475"/>
                  </a:lnTo>
                  <a:lnTo>
                    <a:pt x="255588" y="104775"/>
                  </a:lnTo>
                  <a:close/>
                  <a:moveTo>
                    <a:pt x="75407" y="53975"/>
                  </a:moveTo>
                  <a:cubicBezTo>
                    <a:pt x="88120" y="53975"/>
                    <a:pt x="98426" y="63925"/>
                    <a:pt x="98426" y="76200"/>
                  </a:cubicBezTo>
                  <a:cubicBezTo>
                    <a:pt x="98426" y="88475"/>
                    <a:pt x="88120" y="98425"/>
                    <a:pt x="75407" y="98425"/>
                  </a:cubicBezTo>
                  <a:cubicBezTo>
                    <a:pt x="62694" y="98425"/>
                    <a:pt x="52388" y="88475"/>
                    <a:pt x="52388" y="76200"/>
                  </a:cubicBezTo>
                  <a:cubicBezTo>
                    <a:pt x="52388" y="63925"/>
                    <a:pt x="62694" y="53975"/>
                    <a:pt x="75407" y="53975"/>
                  </a:cubicBezTo>
                  <a:close/>
                  <a:moveTo>
                    <a:pt x="132688" y="31615"/>
                  </a:moveTo>
                  <a:cubicBezTo>
                    <a:pt x="160679" y="29982"/>
                    <a:pt x="175946" y="51023"/>
                    <a:pt x="190486" y="71338"/>
                  </a:cubicBezTo>
                  <a:cubicBezTo>
                    <a:pt x="204704" y="90686"/>
                    <a:pt x="220213" y="110034"/>
                    <a:pt x="246063" y="112614"/>
                  </a:cubicBezTo>
                  <a:cubicBezTo>
                    <a:pt x="246063" y="112614"/>
                    <a:pt x="246063" y="112614"/>
                    <a:pt x="244770" y="119063"/>
                  </a:cubicBezTo>
                  <a:cubicBezTo>
                    <a:pt x="216336" y="116484"/>
                    <a:pt x="200826" y="95845"/>
                    <a:pt x="185316" y="75208"/>
                  </a:cubicBezTo>
                  <a:cubicBezTo>
                    <a:pt x="165929" y="48121"/>
                    <a:pt x="147835" y="24904"/>
                    <a:pt x="102598" y="46831"/>
                  </a:cubicBezTo>
                  <a:cubicBezTo>
                    <a:pt x="102598" y="46831"/>
                    <a:pt x="102598" y="46831"/>
                    <a:pt x="100013" y="41672"/>
                  </a:cubicBezTo>
                  <a:cubicBezTo>
                    <a:pt x="112615" y="35223"/>
                    <a:pt x="123358" y="32159"/>
                    <a:pt x="132688" y="31615"/>
                  </a:cubicBezTo>
                  <a:close/>
                  <a:moveTo>
                    <a:pt x="0" y="0"/>
                  </a:moveTo>
                  <a:lnTo>
                    <a:pt x="328613" y="0"/>
                  </a:lnTo>
                  <a:lnTo>
                    <a:pt x="328613" y="161925"/>
                  </a:lnTo>
                  <a:lnTo>
                    <a:pt x="104775" y="161925"/>
                  </a:lnTo>
                  <a:lnTo>
                    <a:pt x="104775" y="149225"/>
                  </a:lnTo>
                  <a:lnTo>
                    <a:pt x="315913" y="149225"/>
                  </a:lnTo>
                  <a:lnTo>
                    <a:pt x="315913" y="14287"/>
                  </a:lnTo>
                  <a:lnTo>
                    <a:pt x="12700" y="14287"/>
                  </a:lnTo>
                  <a:lnTo>
                    <a:pt x="12700" y="149225"/>
                  </a:lnTo>
                  <a:lnTo>
                    <a:pt x="46037" y="149225"/>
                  </a:lnTo>
                  <a:lnTo>
                    <a:pt x="46037" y="161925"/>
                  </a:lnTo>
                  <a:lnTo>
                    <a:pt x="0" y="161925"/>
                  </a:lnTo>
                  <a:close/>
                </a:path>
              </a:pathLst>
            </a:custGeom>
            <a:solidFill>
              <a:schemeClr val="bg1"/>
            </a:solidFill>
            <a:ln>
              <a:noFill/>
            </a:ln>
          </p:spPr>
          <p:txBody>
            <a:bodyPr/>
            <a:lstStyle/>
            <a:p>
              <a:endParaRPr lang="zh-CN" altLang="en-US">
                <a:cs typeface="+mn-ea"/>
                <a:sym typeface="+mn-lt"/>
              </a:endParaRPr>
            </a:p>
          </p:txBody>
        </p:sp>
      </p:grpSp>
      <p:pic>
        <p:nvPicPr>
          <p:cNvPr id="2" name="Picture 1">
            <a:extLst>
              <a:ext uri="{FF2B5EF4-FFF2-40B4-BE49-F238E27FC236}">
                <a16:creationId xmlns:a16="http://schemas.microsoft.com/office/drawing/2014/main" id="{96F37488-C0B3-ADEA-E036-20E72F184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3" name="文本框 3">
            <a:extLst>
              <a:ext uri="{FF2B5EF4-FFF2-40B4-BE49-F238E27FC236}">
                <a16:creationId xmlns:a16="http://schemas.microsoft.com/office/drawing/2014/main" id="{EFAE7065-ADEA-7E49-ADF9-14438B60A297}"/>
              </a:ext>
            </a:extLst>
          </p:cNvPr>
          <p:cNvSpPr txBox="1"/>
          <p:nvPr/>
        </p:nvSpPr>
        <p:spPr>
          <a:xfrm>
            <a:off x="604663" y="184322"/>
            <a:ext cx="3070649" cy="523220"/>
          </a:xfrm>
          <a:prstGeom prst="rect">
            <a:avLst/>
          </a:prstGeom>
          <a:noFill/>
        </p:spPr>
        <p:txBody>
          <a:bodyPr wrap="none" rtlCol="0">
            <a:spAutoFit/>
          </a:bodyPr>
          <a:lstStyle/>
          <a:p>
            <a:r>
              <a:rPr lang="en-US" altLang="zh-CN" sz="2800" b="1" dirty="0">
                <a:solidFill>
                  <a:srgbClr val="1D4251"/>
                </a:solidFill>
                <a:cs typeface="+mn-ea"/>
                <a:sym typeface="+mn-lt"/>
              </a:rPr>
              <a:t>EXIF STANDARD</a:t>
            </a:r>
          </a:p>
        </p:txBody>
      </p:sp>
    </p:spTree>
    <p:extLst>
      <p:ext uri="{BB962C8B-B14F-4D97-AF65-F5344CB8AC3E}">
        <p14:creationId xmlns:p14="http://schemas.microsoft.com/office/powerpoint/2010/main" val="125422307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105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14" presetClass="entr" presetSubtype="1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par>
                          <p:cTn id="22" fill="hold">
                            <p:stCondLst>
                              <p:cond delay="155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D473-712B-0932-B0E6-9CEB8ACAD6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3" name="文本框 3">
            <a:extLst>
              <a:ext uri="{FF2B5EF4-FFF2-40B4-BE49-F238E27FC236}">
                <a16:creationId xmlns:a16="http://schemas.microsoft.com/office/drawing/2014/main" id="{1BD86C63-0B4E-586F-5587-BB5BC8F0B027}"/>
              </a:ext>
            </a:extLst>
          </p:cNvPr>
          <p:cNvSpPr txBox="1"/>
          <p:nvPr/>
        </p:nvSpPr>
        <p:spPr>
          <a:xfrm>
            <a:off x="604663" y="184322"/>
            <a:ext cx="5543569" cy="523220"/>
          </a:xfrm>
          <a:prstGeom prst="rect">
            <a:avLst/>
          </a:prstGeom>
          <a:noFill/>
        </p:spPr>
        <p:txBody>
          <a:bodyPr wrap="none" rtlCol="0">
            <a:spAutoFit/>
          </a:bodyPr>
          <a:lstStyle/>
          <a:p>
            <a:r>
              <a:rPr lang="en-US" altLang="zh-CN" sz="2800" b="1" dirty="0">
                <a:solidFill>
                  <a:srgbClr val="1D4251"/>
                </a:solidFill>
                <a:cs typeface="+mn-ea"/>
                <a:sym typeface="+mn-lt"/>
              </a:rPr>
              <a:t>LBS USING PHOTO METADATA</a:t>
            </a:r>
          </a:p>
        </p:txBody>
      </p:sp>
      <p:pic>
        <p:nvPicPr>
          <p:cNvPr id="8" name="Picture 7">
            <a:extLst>
              <a:ext uri="{FF2B5EF4-FFF2-40B4-BE49-F238E27FC236}">
                <a16:creationId xmlns:a16="http://schemas.microsoft.com/office/drawing/2014/main" id="{918A0844-6EFE-956F-022A-739BAAF302A3}"/>
              </a:ext>
            </a:extLst>
          </p:cNvPr>
          <p:cNvPicPr>
            <a:picLocks noChangeAspect="1"/>
          </p:cNvPicPr>
          <p:nvPr/>
        </p:nvPicPr>
        <p:blipFill>
          <a:blip r:embed="rId3"/>
          <a:stretch>
            <a:fillRect/>
          </a:stretch>
        </p:blipFill>
        <p:spPr>
          <a:xfrm>
            <a:off x="604663" y="1031006"/>
            <a:ext cx="5265367" cy="5502103"/>
          </a:xfrm>
          <a:prstGeom prst="rect">
            <a:avLst/>
          </a:prstGeom>
          <a:ln w="3175">
            <a:solidFill>
              <a:schemeClr val="tx1"/>
            </a:solidFill>
          </a:ln>
        </p:spPr>
      </p:pic>
      <p:pic>
        <p:nvPicPr>
          <p:cNvPr id="10" name="Picture 9">
            <a:extLst>
              <a:ext uri="{FF2B5EF4-FFF2-40B4-BE49-F238E27FC236}">
                <a16:creationId xmlns:a16="http://schemas.microsoft.com/office/drawing/2014/main" id="{0A78D1F1-57F3-1B98-4017-54F92436378C}"/>
              </a:ext>
            </a:extLst>
          </p:cNvPr>
          <p:cNvPicPr>
            <a:picLocks noChangeAspect="1"/>
          </p:cNvPicPr>
          <p:nvPr/>
        </p:nvPicPr>
        <p:blipFill>
          <a:blip r:embed="rId4"/>
          <a:stretch>
            <a:fillRect/>
          </a:stretch>
        </p:blipFill>
        <p:spPr>
          <a:xfrm>
            <a:off x="6521948" y="1031006"/>
            <a:ext cx="5148418" cy="5502102"/>
          </a:xfrm>
          <a:prstGeom prst="rect">
            <a:avLst/>
          </a:prstGeom>
          <a:ln w="3175">
            <a:solidFill>
              <a:schemeClr val="tx1"/>
            </a:solidFill>
          </a:ln>
        </p:spPr>
      </p:pic>
      <p:sp>
        <p:nvSpPr>
          <p:cNvPr id="12" name="Rectangle 11">
            <a:extLst>
              <a:ext uri="{FF2B5EF4-FFF2-40B4-BE49-F238E27FC236}">
                <a16:creationId xmlns:a16="http://schemas.microsoft.com/office/drawing/2014/main" id="{A4C8AA2A-C200-2204-B9FB-02A062176275}"/>
              </a:ext>
            </a:extLst>
          </p:cNvPr>
          <p:cNvSpPr/>
          <p:nvPr/>
        </p:nvSpPr>
        <p:spPr>
          <a:xfrm>
            <a:off x="7877511" y="1566884"/>
            <a:ext cx="2278380" cy="661965"/>
          </a:xfrm>
          <a:prstGeom prst="rect">
            <a:avLst/>
          </a:prstGeom>
          <a:noFill/>
          <a:ln w="6350">
            <a:solidFill>
              <a:srgbClr val="FF9409"/>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D0AE3C-6AE2-0D23-B237-AECBC58D4EBA}"/>
              </a:ext>
            </a:extLst>
          </p:cNvPr>
          <p:cNvSpPr/>
          <p:nvPr/>
        </p:nvSpPr>
        <p:spPr>
          <a:xfrm>
            <a:off x="7877511" y="3429000"/>
            <a:ext cx="2278380" cy="190500"/>
          </a:xfrm>
          <a:prstGeom prst="rect">
            <a:avLst/>
          </a:prstGeom>
          <a:noFill/>
          <a:ln w="6350">
            <a:solidFill>
              <a:srgbClr val="FF9409"/>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6001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15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D473-712B-0932-B0E6-9CEB8ACAD6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3" name="文本框 3">
            <a:extLst>
              <a:ext uri="{FF2B5EF4-FFF2-40B4-BE49-F238E27FC236}">
                <a16:creationId xmlns:a16="http://schemas.microsoft.com/office/drawing/2014/main" id="{1BD86C63-0B4E-586F-5587-BB5BC8F0B027}"/>
              </a:ext>
            </a:extLst>
          </p:cNvPr>
          <p:cNvSpPr txBox="1"/>
          <p:nvPr/>
        </p:nvSpPr>
        <p:spPr>
          <a:xfrm>
            <a:off x="604663" y="184322"/>
            <a:ext cx="5543569" cy="523220"/>
          </a:xfrm>
          <a:prstGeom prst="rect">
            <a:avLst/>
          </a:prstGeom>
          <a:noFill/>
        </p:spPr>
        <p:txBody>
          <a:bodyPr wrap="none" rtlCol="0">
            <a:spAutoFit/>
          </a:bodyPr>
          <a:lstStyle/>
          <a:p>
            <a:r>
              <a:rPr lang="en-US" altLang="zh-CN" sz="2800" b="1" dirty="0">
                <a:solidFill>
                  <a:srgbClr val="1D4251"/>
                </a:solidFill>
                <a:cs typeface="+mn-ea"/>
                <a:sym typeface="+mn-lt"/>
              </a:rPr>
              <a:t>LBS USING PHOTO METADATA</a:t>
            </a:r>
          </a:p>
        </p:txBody>
      </p:sp>
      <p:pic>
        <p:nvPicPr>
          <p:cNvPr id="7" name="Picture 6">
            <a:extLst>
              <a:ext uri="{FF2B5EF4-FFF2-40B4-BE49-F238E27FC236}">
                <a16:creationId xmlns:a16="http://schemas.microsoft.com/office/drawing/2014/main" id="{3C74A9B5-C0B5-D10E-907F-8416BBB506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9528" y="2054161"/>
            <a:ext cx="11843632" cy="2704451"/>
          </a:xfrm>
          <a:prstGeom prst="rect">
            <a:avLst/>
          </a:prstGeom>
        </p:spPr>
      </p:pic>
    </p:spTree>
    <p:extLst>
      <p:ext uri="{BB962C8B-B14F-4D97-AF65-F5344CB8AC3E}">
        <p14:creationId xmlns:p14="http://schemas.microsoft.com/office/powerpoint/2010/main" val="13421592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1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2588" y="1861851"/>
            <a:ext cx="3509370" cy="2429690"/>
            <a:chOff x="1379537" y="1861851"/>
            <a:chExt cx="3509370" cy="2429690"/>
          </a:xfrm>
        </p:grpSpPr>
        <p:sp>
          <p:nvSpPr>
            <p:cNvPr id="3" name="Freeform 5"/>
            <p:cNvSpPr>
              <a:spLocks/>
            </p:cNvSpPr>
            <p:nvPr/>
          </p:nvSpPr>
          <p:spPr bwMode="auto">
            <a:xfrm>
              <a:off x="1379537" y="1861851"/>
              <a:ext cx="3509370" cy="2429690"/>
            </a:xfrm>
            <a:custGeom>
              <a:avLst/>
              <a:gdLst>
                <a:gd name="T0" fmla="*/ 954 w 1176"/>
                <a:gd name="T1" fmla="*/ 566 h 566"/>
                <a:gd name="T2" fmla="*/ 0 w 1176"/>
                <a:gd name="T3" fmla="*/ 566 h 566"/>
                <a:gd name="T4" fmla="*/ 0 w 1176"/>
                <a:gd name="T5" fmla="*/ 0 h 566"/>
                <a:gd name="T6" fmla="*/ 954 w 1176"/>
                <a:gd name="T7" fmla="*/ 0 h 566"/>
                <a:gd name="T8" fmla="*/ 1176 w 1176"/>
                <a:gd name="T9" fmla="*/ 283 h 566"/>
                <a:gd name="T10" fmla="*/ 954 w 1176"/>
                <a:gd name="T11" fmla="*/ 566 h 566"/>
              </a:gdLst>
              <a:ahLst/>
              <a:cxnLst>
                <a:cxn ang="0">
                  <a:pos x="T0" y="T1"/>
                </a:cxn>
                <a:cxn ang="0">
                  <a:pos x="T2" y="T3"/>
                </a:cxn>
                <a:cxn ang="0">
                  <a:pos x="T4" y="T5"/>
                </a:cxn>
                <a:cxn ang="0">
                  <a:pos x="T6" y="T7"/>
                </a:cxn>
                <a:cxn ang="0">
                  <a:pos x="T8" y="T9"/>
                </a:cxn>
                <a:cxn ang="0">
                  <a:pos x="T10" y="T11"/>
                </a:cxn>
              </a:cxnLst>
              <a:rect l="0" t="0" r="r" b="b"/>
              <a:pathLst>
                <a:path w="1176" h="566">
                  <a:moveTo>
                    <a:pt x="954" y="566"/>
                  </a:moveTo>
                  <a:lnTo>
                    <a:pt x="0" y="566"/>
                  </a:lnTo>
                  <a:lnTo>
                    <a:pt x="0" y="0"/>
                  </a:lnTo>
                  <a:lnTo>
                    <a:pt x="954" y="0"/>
                  </a:lnTo>
                  <a:lnTo>
                    <a:pt x="1176" y="283"/>
                  </a:lnTo>
                  <a:lnTo>
                    <a:pt x="954" y="566"/>
                  </a:lnTo>
                  <a:close/>
                </a:path>
              </a:pathLst>
            </a:custGeom>
            <a:solidFill>
              <a:srgbClr val="1D4251"/>
            </a:solidFill>
            <a:ln w="38100">
              <a:noFill/>
            </a:ln>
            <a:effectLst/>
          </p:spPr>
          <p:txBody>
            <a:bodyPr vert="horz" wrap="square" lIns="0" tIns="0" rIns="180000" bIns="108000" numCol="1" anchor="ctr" anchorCtr="0" compatLnSpc="1">
              <a:prstTxWarp prst="textNoShape">
                <a:avLst/>
              </a:prstTxWarp>
            </a:bodyPr>
            <a:lstStyle/>
            <a:p>
              <a:pPr algn="ctr"/>
              <a:endParaRPr lang="zh-CN" altLang="en-US" sz="3600" dirty="0">
                <a:solidFill>
                  <a:schemeClr val="bg1"/>
                </a:solidFill>
                <a:cs typeface="+mn-ea"/>
                <a:sym typeface="+mn-lt"/>
              </a:endParaRPr>
            </a:p>
          </p:txBody>
        </p:sp>
        <p:sp>
          <p:nvSpPr>
            <p:cNvPr id="4" name="矩形 3"/>
            <p:cNvSpPr/>
            <p:nvPr/>
          </p:nvSpPr>
          <p:spPr>
            <a:xfrm>
              <a:off x="1753501" y="2687380"/>
              <a:ext cx="2381372" cy="1477328"/>
            </a:xfrm>
            <a:prstGeom prst="rect">
              <a:avLst/>
            </a:prstGeom>
          </p:spPr>
          <p:txBody>
            <a:bodyPr wrap="square">
              <a:spAutoFit/>
            </a:bodyPr>
            <a:lstStyle/>
            <a:p>
              <a:pPr algn="ctr" fontAlgn="ctr">
                <a:lnSpc>
                  <a:spcPct val="150000"/>
                </a:lnSpc>
              </a:pPr>
              <a:r>
                <a:rPr lang="en-US" altLang="zh-CN" sz="1200" dirty="0">
                  <a:solidFill>
                    <a:schemeClr val="bg1"/>
                  </a:solidFill>
                  <a:cs typeface="+mn-ea"/>
                  <a:sym typeface="+mn-lt"/>
                </a:rPr>
                <a:t>The solution involves implementing a multilabel classification approach to accurately categorize and label various pollution types.</a:t>
              </a:r>
            </a:p>
          </p:txBody>
        </p:sp>
        <p:sp>
          <p:nvSpPr>
            <p:cNvPr id="5" name="矩形 4"/>
            <p:cNvSpPr/>
            <p:nvPr/>
          </p:nvSpPr>
          <p:spPr>
            <a:xfrm>
              <a:off x="2189013" y="2265683"/>
              <a:ext cx="1510350" cy="400110"/>
            </a:xfrm>
            <a:prstGeom prst="rect">
              <a:avLst/>
            </a:prstGeom>
          </p:spPr>
          <p:txBody>
            <a:bodyPr wrap="none">
              <a:spAutoFit/>
            </a:bodyPr>
            <a:lstStyle/>
            <a:p>
              <a:pPr algn="ctr"/>
              <a:r>
                <a:rPr lang="en-US" altLang="zh-CN" sz="2000" b="1" dirty="0">
                  <a:solidFill>
                    <a:schemeClr val="bg1"/>
                  </a:solidFill>
                  <a:cs typeface="+mn-ea"/>
                  <a:sym typeface="+mn-lt"/>
                </a:rPr>
                <a:t>SOLUTION</a:t>
              </a:r>
              <a:endParaRPr lang="zh-CN" altLang="en-US" sz="2000" b="1" dirty="0">
                <a:solidFill>
                  <a:schemeClr val="bg1"/>
                </a:solidFill>
                <a:cs typeface="+mn-ea"/>
                <a:sym typeface="+mn-lt"/>
              </a:endParaRPr>
            </a:p>
          </p:txBody>
        </p:sp>
      </p:grpSp>
      <p:grpSp>
        <p:nvGrpSpPr>
          <p:cNvPr id="6" name="组合 5"/>
          <p:cNvGrpSpPr/>
          <p:nvPr/>
        </p:nvGrpSpPr>
        <p:grpSpPr>
          <a:xfrm>
            <a:off x="4348775" y="1861851"/>
            <a:ext cx="3503401" cy="2429690"/>
            <a:chOff x="4348775" y="1861851"/>
            <a:chExt cx="3503401" cy="2429690"/>
          </a:xfrm>
        </p:grpSpPr>
        <p:sp>
          <p:nvSpPr>
            <p:cNvPr id="7" name="Freeform 6"/>
            <p:cNvSpPr>
              <a:spLocks/>
            </p:cNvSpPr>
            <p:nvPr/>
          </p:nvSpPr>
          <p:spPr bwMode="auto">
            <a:xfrm>
              <a:off x="4348775" y="1861851"/>
              <a:ext cx="3503401" cy="2429690"/>
            </a:xfrm>
            <a:custGeom>
              <a:avLst/>
              <a:gdLst>
                <a:gd name="T0" fmla="*/ 952 w 1174"/>
                <a:gd name="T1" fmla="*/ 0 h 566"/>
                <a:gd name="T2" fmla="*/ 0 w 1174"/>
                <a:gd name="T3" fmla="*/ 0 h 566"/>
                <a:gd name="T4" fmla="*/ 223 w 1174"/>
                <a:gd name="T5" fmla="*/ 283 h 566"/>
                <a:gd name="T6" fmla="*/ 0 w 1174"/>
                <a:gd name="T7" fmla="*/ 566 h 566"/>
                <a:gd name="T8" fmla="*/ 952 w 1174"/>
                <a:gd name="T9" fmla="*/ 566 h 566"/>
                <a:gd name="T10" fmla="*/ 1174 w 1174"/>
                <a:gd name="T11" fmla="*/ 283 h 566"/>
                <a:gd name="T12" fmla="*/ 952 w 1174"/>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74" h="566">
                  <a:moveTo>
                    <a:pt x="952" y="0"/>
                  </a:moveTo>
                  <a:lnTo>
                    <a:pt x="0" y="0"/>
                  </a:lnTo>
                  <a:lnTo>
                    <a:pt x="223" y="283"/>
                  </a:lnTo>
                  <a:lnTo>
                    <a:pt x="0" y="566"/>
                  </a:lnTo>
                  <a:lnTo>
                    <a:pt x="952" y="566"/>
                  </a:lnTo>
                  <a:lnTo>
                    <a:pt x="1174" y="283"/>
                  </a:lnTo>
                  <a:lnTo>
                    <a:pt x="952" y="0"/>
                  </a:lnTo>
                  <a:close/>
                </a:path>
              </a:pathLst>
            </a:custGeom>
            <a:solidFill>
              <a:srgbClr val="F5C700"/>
            </a:solidFill>
            <a:ln w="38100">
              <a:noFill/>
            </a:ln>
            <a:effectLst/>
          </p:spPr>
          <p:txBody>
            <a:bodyPr vert="horz" wrap="square" lIns="0" tIns="0" rIns="0" bIns="108000" numCol="1" anchor="ctr" anchorCtr="0" compatLnSpc="1">
              <a:prstTxWarp prst="textNoShape">
                <a:avLst/>
              </a:prstTxWarp>
            </a:bodyPr>
            <a:lstStyle/>
            <a:p>
              <a:pPr algn="ctr"/>
              <a:endParaRPr lang="zh-CN" altLang="en-US" sz="3600" dirty="0">
                <a:solidFill>
                  <a:schemeClr val="bg1"/>
                </a:solidFill>
                <a:cs typeface="+mn-ea"/>
                <a:sym typeface="+mn-lt"/>
              </a:endParaRPr>
            </a:p>
          </p:txBody>
        </p:sp>
        <p:sp>
          <p:nvSpPr>
            <p:cNvPr id="8" name="矩形 7"/>
            <p:cNvSpPr/>
            <p:nvPr/>
          </p:nvSpPr>
          <p:spPr>
            <a:xfrm>
              <a:off x="5055922" y="2675047"/>
              <a:ext cx="2334485" cy="1200329"/>
            </a:xfrm>
            <a:prstGeom prst="rect">
              <a:avLst/>
            </a:prstGeom>
          </p:spPr>
          <p:txBody>
            <a:bodyPr wrap="square">
              <a:spAutoFit/>
            </a:bodyPr>
            <a:lstStyle/>
            <a:p>
              <a:pPr algn="ctr" fontAlgn="ctr">
                <a:lnSpc>
                  <a:spcPct val="150000"/>
                </a:lnSpc>
              </a:pPr>
              <a:r>
                <a:rPr lang="en-US" altLang="zh-CN" sz="1200" dirty="0">
                  <a:solidFill>
                    <a:schemeClr val="bg1"/>
                  </a:solidFill>
                  <a:cs typeface="+mn-ea"/>
                  <a:sym typeface="+mn-lt"/>
                </a:rPr>
                <a:t>Data pre-processing is crucial in multilabel classification for enhancing pollution type prediction accuracy.</a:t>
              </a:r>
            </a:p>
          </p:txBody>
        </p:sp>
        <p:sp>
          <p:nvSpPr>
            <p:cNvPr id="9" name="矩形 8"/>
            <p:cNvSpPr/>
            <p:nvPr/>
          </p:nvSpPr>
          <p:spPr>
            <a:xfrm>
              <a:off x="4848148" y="1979494"/>
              <a:ext cx="2510624" cy="707886"/>
            </a:xfrm>
            <a:prstGeom prst="rect">
              <a:avLst/>
            </a:prstGeom>
          </p:spPr>
          <p:txBody>
            <a:bodyPr wrap="none">
              <a:spAutoFit/>
            </a:bodyPr>
            <a:lstStyle/>
            <a:p>
              <a:pPr algn="ctr"/>
              <a:r>
                <a:rPr lang="en-US" altLang="zh-CN" sz="2000" b="1" dirty="0">
                  <a:solidFill>
                    <a:schemeClr val="bg1"/>
                  </a:solidFill>
                  <a:cs typeface="+mn-ea"/>
                  <a:sym typeface="+mn-lt"/>
                </a:rPr>
                <a:t>DATA </a:t>
              </a:r>
            </a:p>
            <a:p>
              <a:pPr algn="ctr"/>
              <a:r>
                <a:rPr lang="en-US" altLang="zh-CN" sz="2000" b="1" dirty="0">
                  <a:solidFill>
                    <a:schemeClr val="bg1"/>
                  </a:solidFill>
                  <a:cs typeface="+mn-ea"/>
                  <a:sym typeface="+mn-lt"/>
                </a:rPr>
                <a:t>PRE-PROCESSING</a:t>
              </a:r>
              <a:endParaRPr lang="zh-CN" altLang="en-US" sz="2000" b="1" dirty="0">
                <a:solidFill>
                  <a:schemeClr val="bg1"/>
                </a:solidFill>
                <a:cs typeface="+mn-ea"/>
                <a:sym typeface="+mn-lt"/>
              </a:endParaRPr>
            </a:p>
          </p:txBody>
        </p:sp>
      </p:grpSp>
      <p:grpSp>
        <p:nvGrpSpPr>
          <p:cNvPr id="10" name="组合 9"/>
          <p:cNvGrpSpPr/>
          <p:nvPr/>
        </p:nvGrpSpPr>
        <p:grpSpPr>
          <a:xfrm>
            <a:off x="7524962" y="1861851"/>
            <a:ext cx="3503401" cy="2429690"/>
            <a:chOff x="7524962" y="1861851"/>
            <a:chExt cx="3503401" cy="2429690"/>
          </a:xfrm>
        </p:grpSpPr>
        <p:sp>
          <p:nvSpPr>
            <p:cNvPr id="11" name="任意多边形: 形状 29"/>
            <p:cNvSpPr/>
            <p:nvPr/>
          </p:nvSpPr>
          <p:spPr>
            <a:xfrm>
              <a:off x="7524962" y="1861851"/>
              <a:ext cx="3503401" cy="2429690"/>
            </a:xfrm>
            <a:custGeom>
              <a:avLst/>
              <a:gdLst>
                <a:gd name="connsiteX0" fmla="*/ 0 w 3503401"/>
                <a:gd name="connsiteY0" fmla="*/ 0 h 2429690"/>
                <a:gd name="connsiteX1" fmla="*/ 1280462 w 3503401"/>
                <a:gd name="connsiteY1" fmla="*/ 0 h 2429690"/>
                <a:gd name="connsiteX2" fmla="*/ 2843902 w 3503401"/>
                <a:gd name="connsiteY2" fmla="*/ 0 h 2429690"/>
                <a:gd name="connsiteX3" fmla="*/ 3491356 w 3503401"/>
                <a:gd name="connsiteY3" fmla="*/ 0 h 2429690"/>
                <a:gd name="connsiteX4" fmla="*/ 3491356 w 3503401"/>
                <a:gd name="connsiteY4" fmla="*/ 1192657 h 2429690"/>
                <a:gd name="connsiteX5" fmla="*/ 3503401 w 3503401"/>
                <a:gd name="connsiteY5" fmla="*/ 1214845 h 2429690"/>
                <a:gd name="connsiteX6" fmla="*/ 3491356 w 3503401"/>
                <a:gd name="connsiteY6" fmla="*/ 1237033 h 2429690"/>
                <a:gd name="connsiteX7" fmla="*/ 3491356 w 3503401"/>
                <a:gd name="connsiteY7" fmla="*/ 2429690 h 2429690"/>
                <a:gd name="connsiteX8" fmla="*/ 2843902 w 3503401"/>
                <a:gd name="connsiteY8" fmla="*/ 2429690 h 2429690"/>
                <a:gd name="connsiteX9" fmla="*/ 1280462 w 3503401"/>
                <a:gd name="connsiteY9" fmla="*/ 2429690 h 2429690"/>
                <a:gd name="connsiteX10" fmla="*/ 0 w 3503401"/>
                <a:gd name="connsiteY10" fmla="*/ 2429690 h 2429690"/>
                <a:gd name="connsiteX11" fmla="*/ 662483 w 3503401"/>
                <a:gd name="connsiteY11" fmla="*/ 1214845 h 242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401" h="2429690">
                  <a:moveTo>
                    <a:pt x="0" y="0"/>
                  </a:moveTo>
                  <a:lnTo>
                    <a:pt x="1280462" y="0"/>
                  </a:lnTo>
                  <a:lnTo>
                    <a:pt x="2843902" y="0"/>
                  </a:lnTo>
                  <a:lnTo>
                    <a:pt x="3491356" y="0"/>
                  </a:lnTo>
                  <a:lnTo>
                    <a:pt x="3491356" y="1192657"/>
                  </a:lnTo>
                  <a:lnTo>
                    <a:pt x="3503401" y="1214845"/>
                  </a:lnTo>
                  <a:lnTo>
                    <a:pt x="3491356" y="1237033"/>
                  </a:lnTo>
                  <a:lnTo>
                    <a:pt x="3491356" y="2429690"/>
                  </a:lnTo>
                  <a:lnTo>
                    <a:pt x="2843902" y="2429690"/>
                  </a:lnTo>
                  <a:lnTo>
                    <a:pt x="1280462" y="2429690"/>
                  </a:lnTo>
                  <a:lnTo>
                    <a:pt x="0" y="2429690"/>
                  </a:lnTo>
                  <a:lnTo>
                    <a:pt x="662483" y="1214845"/>
                  </a:lnTo>
                  <a:close/>
                </a:path>
              </a:pathLst>
            </a:cu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矩形 11"/>
            <p:cNvSpPr/>
            <p:nvPr/>
          </p:nvSpPr>
          <p:spPr>
            <a:xfrm>
              <a:off x="8470219" y="2675047"/>
              <a:ext cx="2334485" cy="1200329"/>
            </a:xfrm>
            <a:prstGeom prst="rect">
              <a:avLst/>
            </a:prstGeom>
          </p:spPr>
          <p:txBody>
            <a:bodyPr wrap="square">
              <a:spAutoFit/>
            </a:bodyPr>
            <a:lstStyle/>
            <a:p>
              <a:pPr algn="ctr" fontAlgn="ctr">
                <a:lnSpc>
                  <a:spcPct val="150000"/>
                </a:lnSpc>
              </a:pPr>
              <a:r>
                <a:rPr lang="en-US" altLang="zh-CN" sz="1200" dirty="0">
                  <a:solidFill>
                    <a:schemeClr val="bg1"/>
                  </a:solidFill>
                  <a:cs typeface="+mn-ea"/>
                  <a:sym typeface="+mn-lt"/>
                </a:rPr>
                <a:t>Training is a fundamental step in multilabel classification to optimize the model for accurate pollution type prediction.</a:t>
              </a:r>
            </a:p>
          </p:txBody>
        </p:sp>
        <p:sp>
          <p:nvSpPr>
            <p:cNvPr id="13" name="矩形 12"/>
            <p:cNvSpPr/>
            <p:nvPr/>
          </p:nvSpPr>
          <p:spPr>
            <a:xfrm>
              <a:off x="8924767" y="2244845"/>
              <a:ext cx="1425390" cy="400110"/>
            </a:xfrm>
            <a:prstGeom prst="rect">
              <a:avLst/>
            </a:prstGeom>
          </p:spPr>
          <p:txBody>
            <a:bodyPr wrap="none">
              <a:spAutoFit/>
            </a:bodyPr>
            <a:lstStyle/>
            <a:p>
              <a:pPr algn="ctr"/>
              <a:r>
                <a:rPr lang="en-US" altLang="zh-CN" sz="2000" b="1" dirty="0">
                  <a:solidFill>
                    <a:schemeClr val="bg1"/>
                  </a:solidFill>
                  <a:cs typeface="+mn-ea"/>
                  <a:sym typeface="+mn-lt"/>
                </a:rPr>
                <a:t>TRAINING</a:t>
              </a:r>
              <a:endParaRPr lang="zh-CN" altLang="en-US" sz="2000" b="1" dirty="0">
                <a:solidFill>
                  <a:schemeClr val="bg1"/>
                </a:solidFill>
                <a:cs typeface="+mn-ea"/>
                <a:sym typeface="+mn-lt"/>
              </a:endParaRPr>
            </a:p>
          </p:txBody>
        </p:sp>
      </p:grpSp>
      <p:sp>
        <p:nvSpPr>
          <p:cNvPr id="14" name="椭圆 13"/>
          <p:cNvSpPr/>
          <p:nvPr/>
        </p:nvSpPr>
        <p:spPr>
          <a:xfrm>
            <a:off x="4348775" y="2727348"/>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prstTxWarp prst="textNoShape">
              <a:avLst/>
            </a:prstTxWarp>
          </a:bodyPr>
          <a:lstStyle/>
          <a:p>
            <a:pPr algn="ctr"/>
            <a:r>
              <a:rPr lang="zh-CN" altLang="en-US" sz="2400" dirty="0">
                <a:solidFill>
                  <a:schemeClr val="bg1"/>
                </a:solidFill>
                <a:cs typeface="+mn-ea"/>
                <a:sym typeface="+mn-lt"/>
              </a:rPr>
              <a:t></a:t>
            </a:r>
          </a:p>
        </p:txBody>
      </p:sp>
      <p:sp>
        <p:nvSpPr>
          <p:cNvPr id="15" name="椭圆 14"/>
          <p:cNvSpPr/>
          <p:nvPr/>
        </p:nvSpPr>
        <p:spPr>
          <a:xfrm>
            <a:off x="7547862" y="2727348"/>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prstTxWarp prst="textNoShape">
              <a:avLst/>
            </a:prstTxWarp>
          </a:bodyPr>
          <a:lstStyle/>
          <a:p>
            <a:pPr algn="ctr"/>
            <a:r>
              <a:rPr lang="zh-CN" altLang="en-US" sz="2400" dirty="0">
                <a:solidFill>
                  <a:schemeClr val="bg1"/>
                </a:solidFill>
                <a:cs typeface="+mn-ea"/>
                <a:sym typeface="+mn-lt"/>
              </a:rPr>
              <a:t></a:t>
            </a:r>
          </a:p>
        </p:txBody>
      </p:sp>
      <p:sp>
        <p:nvSpPr>
          <p:cNvPr id="16" name="矩形 15"/>
          <p:cNvSpPr/>
          <p:nvPr/>
        </p:nvSpPr>
        <p:spPr>
          <a:xfrm>
            <a:off x="811619" y="4752523"/>
            <a:ext cx="10823089" cy="1061829"/>
          </a:xfrm>
          <a:prstGeom prst="rect">
            <a:avLst/>
          </a:prstGeom>
        </p:spPr>
        <p:txBody>
          <a:bodyPr wrap="square">
            <a:spAutoFit/>
          </a:bodyPr>
          <a:lstStyle/>
          <a:p>
            <a:pPr algn="just" fontAlgn="ctr">
              <a:lnSpc>
                <a:spcPct val="150000"/>
              </a:lnSpc>
            </a:pPr>
            <a:r>
              <a:rPr lang="en-US" altLang="zh-CN" sz="1400" dirty="0">
                <a:solidFill>
                  <a:schemeClr val="tx1">
                    <a:lumMod val="75000"/>
                    <a:lumOff val="25000"/>
                  </a:schemeClr>
                </a:solidFill>
                <a:cs typeface="+mn-ea"/>
                <a:sym typeface="+mn-lt"/>
              </a:rPr>
              <a:t>In the training phase of our machine learning model, we leverage a carefully curated dataset along with the powerful pre-trained ResNet34 model. By feeding the model with a diverse range of input images, we enable it to learn and predict multiple pollution classes with high accuracy and reliability. This training process forms the foundation for our robust and effective pollution detection system.</a:t>
            </a:r>
          </a:p>
        </p:txBody>
      </p:sp>
      <p:cxnSp>
        <p:nvCxnSpPr>
          <p:cNvPr id="17" name="直接连接符 16"/>
          <p:cNvCxnSpPr>
            <a:cxnSpLocks/>
          </p:cNvCxnSpPr>
          <p:nvPr/>
        </p:nvCxnSpPr>
        <p:spPr>
          <a:xfrm>
            <a:off x="811619" y="4695373"/>
            <a:ext cx="10823089" cy="0"/>
          </a:xfrm>
          <a:prstGeom prst="line">
            <a:avLst/>
          </a:prstGeom>
          <a:ln w="9525">
            <a:solidFill>
              <a:srgbClr val="1D425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BEFB7C6C-BCD3-AA52-E7C2-2F5ED006B06D}"/>
              </a:ext>
            </a:extLst>
          </p:cNvPr>
          <p:cNvSpPr txBox="1"/>
          <p:nvPr/>
        </p:nvSpPr>
        <p:spPr>
          <a:xfrm>
            <a:off x="604663" y="184322"/>
            <a:ext cx="4877746" cy="523220"/>
          </a:xfrm>
          <a:prstGeom prst="rect">
            <a:avLst/>
          </a:prstGeom>
          <a:noFill/>
        </p:spPr>
        <p:txBody>
          <a:bodyPr wrap="none" rtlCol="0">
            <a:spAutoFit/>
          </a:bodyPr>
          <a:lstStyle/>
          <a:p>
            <a:r>
              <a:rPr lang="en-US" altLang="zh-CN" sz="2800" b="1" dirty="0">
                <a:solidFill>
                  <a:srgbClr val="1D4251"/>
                </a:solidFill>
                <a:cs typeface="+mn-ea"/>
                <a:sym typeface="+mn-lt"/>
              </a:rPr>
              <a:t>POLLUTION DETECTION AI</a:t>
            </a:r>
          </a:p>
        </p:txBody>
      </p:sp>
    </p:spTree>
    <p:extLst>
      <p:ext uri="{BB962C8B-B14F-4D97-AF65-F5344CB8AC3E}">
        <p14:creationId xmlns:p14="http://schemas.microsoft.com/office/powerpoint/2010/main" val="29272612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450"/>
                            </p:stCondLst>
                            <p:childTnLst>
                              <p:par>
                                <p:cTn id="11" presetID="2" presetClass="entr" presetSubtype="8" decel="10000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0-#ppt_w/2"/>
                                          </p:val>
                                        </p:tav>
                                        <p:tav tm="100000">
                                          <p:val>
                                            <p:strVal val="#ppt_x"/>
                                          </p:val>
                                        </p:tav>
                                      </p:tavLst>
                                    </p:anim>
                                    <p:anim calcmode="lin" valueType="num">
                                      <p:cBhvr additive="base">
                                        <p:cTn id="14" dur="1000" fill="hold"/>
                                        <p:tgtEl>
                                          <p:spTgt spid="10"/>
                                        </p:tgtEl>
                                        <p:attrNameLst>
                                          <p:attrName>ppt_y</p:attrName>
                                        </p:attrNameLst>
                                      </p:cBhvr>
                                      <p:tavLst>
                                        <p:tav tm="0">
                                          <p:val>
                                            <p:strVal val="#ppt_y"/>
                                          </p:val>
                                        </p:tav>
                                        <p:tav tm="100000">
                                          <p:val>
                                            <p:strVal val="#ppt_y"/>
                                          </p:val>
                                        </p:tav>
                                      </p:tavLst>
                                    </p:anim>
                                  </p:childTnLst>
                                </p:cTn>
                              </p:par>
                            </p:childTnLst>
                          </p:cTn>
                        </p:par>
                        <p:par>
                          <p:cTn id="15" fill="hold">
                            <p:stCondLst>
                              <p:cond delay="2450"/>
                            </p:stCondLst>
                            <p:childTnLst>
                              <p:par>
                                <p:cTn id="16" presetID="2" presetClass="entr" presetSubtype="8" decel="10000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000" fill="hold"/>
                                        <p:tgtEl>
                                          <p:spTgt spid="6"/>
                                        </p:tgtEl>
                                        <p:attrNameLst>
                                          <p:attrName>ppt_x</p:attrName>
                                        </p:attrNameLst>
                                      </p:cBhvr>
                                      <p:tavLst>
                                        <p:tav tm="0">
                                          <p:val>
                                            <p:strVal val="0-#ppt_w/2"/>
                                          </p:val>
                                        </p:tav>
                                        <p:tav tm="100000">
                                          <p:val>
                                            <p:strVal val="#ppt_x"/>
                                          </p:val>
                                        </p:tav>
                                      </p:tavLst>
                                    </p:anim>
                                    <p:anim calcmode="lin" valueType="num">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3450"/>
                            </p:stCondLst>
                            <p:childTnLst>
                              <p:par>
                                <p:cTn id="21" presetID="2" presetClass="entr" presetSubtype="8" decel="10000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0-#ppt_w/2"/>
                                          </p:val>
                                        </p:tav>
                                        <p:tav tm="100000">
                                          <p:val>
                                            <p:strVal val="#ppt_x"/>
                                          </p:val>
                                        </p:tav>
                                      </p:tavLst>
                                    </p:anim>
                                    <p:anim calcmode="lin" valueType="num">
                                      <p:cBhvr additive="base">
                                        <p:cTn id="24" dur="10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4450"/>
                            </p:stCondLst>
                            <p:childTnLst>
                              <p:par>
                                <p:cTn id="26" presetID="5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par>
                          <p:cTn id="31" fill="hold">
                            <p:stCondLst>
                              <p:cond delay="495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par>
                          <p:cTn id="37" fill="hold">
                            <p:stCondLst>
                              <p:cond delay="5450"/>
                            </p:stCondLst>
                            <p:childTnLst>
                              <p:par>
                                <p:cTn id="38" presetID="2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10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500"/>
                                        <p:tgtEl>
                                          <p:spTgt spid="16"/>
                                        </p:tgtEl>
                                      </p:cBhvr>
                                    </p:animEffect>
                                  </p:childTnLst>
                                </p:cTn>
                              </p:par>
                              <p:par>
                                <p:cTn id="44" presetID="64" presetClass="path" presetSubtype="0" decel="100000" fill="hold" grpId="1" nodeType="withEffect">
                                  <p:stCondLst>
                                    <p:cond delay="0"/>
                                  </p:stCondLst>
                                  <p:childTnLst>
                                    <p:animMotion origin="layout" path="M 3.33333E-6 -3.7037E-7 L 3.33333E-6 0.05 " pathEditMode="relative" rAng="0" ptsTypes="AA">
                                      <p:cBhvr>
                                        <p:cTn id="45" dur="1500" spd="-100000" fill="hold"/>
                                        <p:tgtEl>
                                          <p:spTgt spid="16"/>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6" grpId="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73089" y="984943"/>
            <a:ext cx="3269421" cy="523220"/>
          </a:xfrm>
          <a:prstGeom prst="rect">
            <a:avLst/>
          </a:prstGeom>
          <a:noFill/>
        </p:spPr>
        <p:txBody>
          <a:bodyPr wrap="none" rtlCol="0">
            <a:spAutoFit/>
          </a:bodyPr>
          <a:lstStyle/>
          <a:p>
            <a:r>
              <a:rPr lang="en-US" altLang="zh-CN" sz="2800" b="1" dirty="0">
                <a:solidFill>
                  <a:srgbClr val="F5C700"/>
                </a:solidFill>
                <a:cs typeface="+mn-ea"/>
                <a:sym typeface="+mn-lt"/>
              </a:rPr>
              <a:t>VAN CONG LE CA</a:t>
            </a:r>
            <a:endParaRPr lang="zh-CN" altLang="en-US" sz="2800" b="1" dirty="0">
              <a:solidFill>
                <a:srgbClr val="F5C700"/>
              </a:solidFill>
              <a:cs typeface="+mn-ea"/>
              <a:sym typeface="+mn-lt"/>
            </a:endParaRPr>
          </a:p>
        </p:txBody>
      </p:sp>
      <p:cxnSp>
        <p:nvCxnSpPr>
          <p:cNvPr id="4" name="直接连接符 3"/>
          <p:cNvCxnSpPr>
            <a:cxnSpLocks/>
          </p:cNvCxnSpPr>
          <p:nvPr/>
        </p:nvCxnSpPr>
        <p:spPr>
          <a:xfrm>
            <a:off x="6824724" y="1495485"/>
            <a:ext cx="4605276"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0"/>
            <a:ext cx="4455885" cy="685800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cxnSp>
        <p:nvCxnSpPr>
          <p:cNvPr id="19" name="直接连接符 18"/>
          <p:cNvCxnSpPr/>
          <p:nvPr/>
        </p:nvCxnSpPr>
        <p:spPr>
          <a:xfrm>
            <a:off x="616052" y="3686388"/>
            <a:ext cx="3193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465475" y="2796402"/>
            <a:ext cx="3329758" cy="830997"/>
          </a:xfrm>
          <a:prstGeom prst="rect">
            <a:avLst/>
          </a:prstGeom>
        </p:spPr>
        <p:txBody>
          <a:bodyPr wrap="none">
            <a:spAutoFit/>
          </a:bodyPr>
          <a:lstStyle/>
          <a:p>
            <a:pPr>
              <a:defRPr/>
            </a:pPr>
            <a:r>
              <a:rPr lang="en-US" altLang="zh-CN" sz="4800" b="1" kern="100" dirty="0">
                <a:solidFill>
                  <a:schemeClr val="bg1"/>
                </a:solidFill>
                <a:cs typeface="+mn-ea"/>
                <a:sym typeface="+mn-lt"/>
              </a:rPr>
              <a:t>MEMBERS</a:t>
            </a:r>
          </a:p>
        </p:txBody>
      </p:sp>
      <p:sp>
        <p:nvSpPr>
          <p:cNvPr id="21" name="矩形 20"/>
          <p:cNvSpPr/>
          <p:nvPr/>
        </p:nvSpPr>
        <p:spPr>
          <a:xfrm>
            <a:off x="527107" y="3780710"/>
            <a:ext cx="3613191" cy="1200329"/>
          </a:xfrm>
          <a:prstGeom prst="rect">
            <a:avLst/>
          </a:prstGeom>
        </p:spPr>
        <p:txBody>
          <a:bodyPr wrap="square">
            <a:spAutoFit/>
          </a:bodyPr>
          <a:lstStyle/>
          <a:p>
            <a:pPr lvl="0" algn="ctr">
              <a:spcBef>
                <a:spcPts val="1000"/>
              </a:spcBef>
            </a:pPr>
            <a:r>
              <a:rPr lang="en-US" sz="3600" b="1" dirty="0">
                <a:solidFill>
                  <a:schemeClr val="bg1"/>
                </a:solidFill>
                <a:latin typeface="TypoUpright BT" panose="03020702030807050705" pitchFamily="66" charset="0"/>
                <a:ea typeface="Source Sans Pro" panose="020B0704020202020204"/>
                <a:cs typeface="Times New Roman" panose="02020603050405020304" pitchFamily="18" charset="0"/>
                <a:sym typeface="Source Sans Pro" panose="020B0704020202020204"/>
              </a:rPr>
              <a:t>“</a:t>
            </a:r>
            <a:r>
              <a:rPr lang="en-US" sz="3600" b="1" dirty="0">
                <a:solidFill>
                  <a:schemeClr val="bg1"/>
                </a:solidFill>
                <a:latin typeface="TypoUpright BT" panose="03020702030807050705" pitchFamily="66" charset="0"/>
                <a:ea typeface="SimSun" panose="02010600030101010101" pitchFamily="2" charset="-122"/>
                <a:cs typeface="Times New Roman" panose="02020603050405020304" pitchFamily="18" charset="0"/>
                <a:sym typeface="Source Sans Pro" panose="020B0704020202020204"/>
              </a:rPr>
              <a:t>Be part of the solution, not part of the pollution.</a:t>
            </a:r>
            <a:r>
              <a:rPr lang="en-US" sz="3600" b="1" dirty="0">
                <a:solidFill>
                  <a:schemeClr val="bg1"/>
                </a:solidFill>
                <a:latin typeface="TypoUpright BT" panose="03020702030807050705" pitchFamily="66" charset="0"/>
                <a:ea typeface="Source Sans Pro" panose="020B0704020202020204"/>
                <a:cs typeface="Times New Roman" panose="02020603050405020304" pitchFamily="18" charset="0"/>
                <a:sym typeface="Source Sans Pro" panose="020B0704020202020204"/>
              </a:rPr>
              <a:t>”</a:t>
            </a:r>
          </a:p>
        </p:txBody>
      </p:sp>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pic>
        <p:nvPicPr>
          <p:cNvPr id="15" name="Picture 14">
            <a:extLst>
              <a:ext uri="{FF2B5EF4-FFF2-40B4-BE49-F238E27FC236}">
                <a16:creationId xmlns:a16="http://schemas.microsoft.com/office/drawing/2014/main" id="{390580E1-1541-6139-3696-B047F0611847}"/>
              </a:ext>
            </a:extLst>
          </p:cNvPr>
          <p:cNvPicPr>
            <a:picLocks noChangeAspect="1"/>
          </p:cNvPicPr>
          <p:nvPr/>
        </p:nvPicPr>
        <p:blipFill>
          <a:blip r:embed="rId4"/>
          <a:stretch>
            <a:fillRect/>
          </a:stretch>
        </p:blipFill>
        <p:spPr>
          <a:xfrm>
            <a:off x="5891151" y="980069"/>
            <a:ext cx="881938" cy="881938"/>
          </a:xfrm>
          <a:prstGeom prst="ellipse">
            <a:avLst/>
          </a:prstGeom>
          <a:ln w="3175" cap="rnd">
            <a:noFill/>
          </a:ln>
          <a:effectLst>
            <a:glow rad="101600">
              <a:schemeClr val="bg1">
                <a:lumMod val="75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048DDBF6-FDC2-89B1-2947-5EC76E43C5C0}"/>
              </a:ext>
            </a:extLst>
          </p:cNvPr>
          <p:cNvPicPr>
            <a:picLocks noChangeAspect="1"/>
          </p:cNvPicPr>
          <p:nvPr/>
        </p:nvPicPr>
        <p:blipFill rotWithShape="1">
          <a:blip r:embed="rId5"/>
          <a:srcRect l="7636" t="41394" r="71529" b="34026"/>
          <a:stretch/>
        </p:blipFill>
        <p:spPr>
          <a:xfrm>
            <a:off x="5891151" y="2103797"/>
            <a:ext cx="881938" cy="879380"/>
          </a:xfrm>
          <a:prstGeom prst="ellipse">
            <a:avLst/>
          </a:prstGeom>
          <a:ln w="3175" cap="rnd">
            <a:noFill/>
          </a:ln>
          <a:effectLst>
            <a:glow rad="101600">
              <a:schemeClr val="bg1">
                <a:lumMod val="75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CCE6456E-D597-0C97-485A-217E127C5D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1151" y="3224968"/>
            <a:ext cx="881938" cy="881938"/>
          </a:xfrm>
          <a:prstGeom prst="ellipse">
            <a:avLst/>
          </a:prstGeom>
          <a:ln w="3175" cap="rnd" cmpd="sng">
            <a:noFill/>
          </a:ln>
          <a:effectLst>
            <a:glow rad="101600">
              <a:schemeClr val="bg1">
                <a:lumMod val="75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8ABD25DB-C4BC-7A7A-1C80-D087362EC276}"/>
              </a:ext>
            </a:extLst>
          </p:cNvPr>
          <p:cNvPicPr>
            <a:picLocks noChangeAspect="1"/>
          </p:cNvPicPr>
          <p:nvPr/>
        </p:nvPicPr>
        <p:blipFill>
          <a:blip r:embed="rId7"/>
          <a:stretch>
            <a:fillRect/>
          </a:stretch>
        </p:blipFill>
        <p:spPr>
          <a:xfrm>
            <a:off x="5892497" y="4345807"/>
            <a:ext cx="880592" cy="889534"/>
          </a:xfrm>
          <a:prstGeom prst="ellipse">
            <a:avLst/>
          </a:prstGeom>
          <a:ln w="3175" cap="rnd">
            <a:noFill/>
          </a:ln>
          <a:effectLst>
            <a:glow rad="101600">
              <a:schemeClr val="bg1">
                <a:lumMod val="75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94279C66-B837-DC9B-6EAC-9C21CC43C3CD}"/>
              </a:ext>
            </a:extLst>
          </p:cNvPr>
          <p:cNvPicPr>
            <a:picLocks noChangeAspect="1"/>
          </p:cNvPicPr>
          <p:nvPr/>
        </p:nvPicPr>
        <p:blipFill>
          <a:blip r:embed="rId8" cstate="print">
            <a:extLst>
              <a:ext uri="{28A0092B-C50C-407E-A947-70E740481C1C}">
                <a14:useLocalDpi xmlns:a14="http://schemas.microsoft.com/office/drawing/2010/main" val="0"/>
              </a:ext>
            </a:extLst>
          </a:blip>
          <a:srcRect t="11321" b="11321"/>
          <a:stretch/>
        </p:blipFill>
        <p:spPr>
          <a:xfrm>
            <a:off x="5891151" y="5474242"/>
            <a:ext cx="881938" cy="881938"/>
          </a:xfrm>
          <a:prstGeom prst="ellipse">
            <a:avLst/>
          </a:prstGeom>
          <a:ln w="3175" cap="rnd" cmpd="sng">
            <a:noFill/>
          </a:ln>
          <a:effectLst>
            <a:glow rad="101600">
              <a:schemeClr val="bg1">
                <a:lumMod val="75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3" name="文本框 2">
            <a:extLst>
              <a:ext uri="{FF2B5EF4-FFF2-40B4-BE49-F238E27FC236}">
                <a16:creationId xmlns:a16="http://schemas.microsoft.com/office/drawing/2014/main" id="{7DCBE071-5C40-2E7A-4D57-1EE67D9AD20D}"/>
              </a:ext>
            </a:extLst>
          </p:cNvPr>
          <p:cNvSpPr txBox="1"/>
          <p:nvPr/>
        </p:nvSpPr>
        <p:spPr>
          <a:xfrm>
            <a:off x="6819180" y="1498030"/>
            <a:ext cx="2941574" cy="307777"/>
          </a:xfrm>
          <a:prstGeom prst="rect">
            <a:avLst/>
          </a:prstGeom>
          <a:noFill/>
        </p:spPr>
        <p:txBody>
          <a:bodyPr wrap="none" rtlCol="0">
            <a:spAutoFit/>
          </a:bodyPr>
          <a:lstStyle/>
          <a:p>
            <a:r>
              <a:rPr lang="en-US" altLang="zh-CN" sz="1400" b="1" dirty="0">
                <a:solidFill>
                  <a:srgbClr val="1D4251"/>
                </a:solidFill>
                <a:cs typeface="+mn-ea"/>
                <a:sym typeface="+mn-lt"/>
              </a:rPr>
              <a:t>Scrum Master, Mobile Developer</a:t>
            </a:r>
            <a:endParaRPr lang="zh-CN" altLang="en-US" sz="1400" b="1" dirty="0">
              <a:solidFill>
                <a:srgbClr val="1D4251"/>
              </a:solidFill>
              <a:cs typeface="+mn-ea"/>
              <a:sym typeface="+mn-lt"/>
            </a:endParaRPr>
          </a:p>
        </p:txBody>
      </p:sp>
      <p:sp>
        <p:nvSpPr>
          <p:cNvPr id="41" name="文本框 2">
            <a:extLst>
              <a:ext uri="{FF2B5EF4-FFF2-40B4-BE49-F238E27FC236}">
                <a16:creationId xmlns:a16="http://schemas.microsoft.com/office/drawing/2014/main" id="{94FA785A-0FD3-B438-4D6A-E18BFF387FBE}"/>
              </a:ext>
            </a:extLst>
          </p:cNvPr>
          <p:cNvSpPr txBox="1"/>
          <p:nvPr/>
        </p:nvSpPr>
        <p:spPr>
          <a:xfrm>
            <a:off x="6773089" y="2100908"/>
            <a:ext cx="2539478" cy="523220"/>
          </a:xfrm>
          <a:prstGeom prst="rect">
            <a:avLst/>
          </a:prstGeom>
          <a:noFill/>
        </p:spPr>
        <p:txBody>
          <a:bodyPr wrap="none" rtlCol="0">
            <a:spAutoFit/>
          </a:bodyPr>
          <a:lstStyle/>
          <a:p>
            <a:r>
              <a:rPr lang="en-US" altLang="zh-CN" sz="2800" b="1" dirty="0">
                <a:solidFill>
                  <a:srgbClr val="1D4251"/>
                </a:solidFill>
                <a:cs typeface="+mn-ea"/>
                <a:sym typeface="+mn-lt"/>
              </a:rPr>
              <a:t>BUI DUC HUY</a:t>
            </a:r>
            <a:endParaRPr lang="zh-CN" altLang="en-US" sz="2800" b="1" dirty="0">
              <a:solidFill>
                <a:srgbClr val="1D4251"/>
              </a:solidFill>
              <a:cs typeface="+mn-ea"/>
              <a:sym typeface="+mn-lt"/>
            </a:endParaRPr>
          </a:p>
        </p:txBody>
      </p:sp>
      <p:cxnSp>
        <p:nvCxnSpPr>
          <p:cNvPr id="42" name="直接连接符 3">
            <a:extLst>
              <a:ext uri="{FF2B5EF4-FFF2-40B4-BE49-F238E27FC236}">
                <a16:creationId xmlns:a16="http://schemas.microsoft.com/office/drawing/2014/main" id="{75810672-43A7-59D1-AD5B-26B617044A7B}"/>
              </a:ext>
            </a:extLst>
          </p:cNvPr>
          <p:cNvCxnSpPr>
            <a:cxnSpLocks/>
          </p:cNvCxnSpPr>
          <p:nvPr/>
        </p:nvCxnSpPr>
        <p:spPr>
          <a:xfrm>
            <a:off x="6824724" y="2611450"/>
            <a:ext cx="4605276"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文本框 2">
            <a:extLst>
              <a:ext uri="{FF2B5EF4-FFF2-40B4-BE49-F238E27FC236}">
                <a16:creationId xmlns:a16="http://schemas.microsoft.com/office/drawing/2014/main" id="{AD625B6D-44C4-239E-19D8-DEEAD26EC677}"/>
              </a:ext>
            </a:extLst>
          </p:cNvPr>
          <p:cNvSpPr txBox="1"/>
          <p:nvPr/>
        </p:nvSpPr>
        <p:spPr>
          <a:xfrm>
            <a:off x="6819180" y="2613995"/>
            <a:ext cx="1279517" cy="307777"/>
          </a:xfrm>
          <a:prstGeom prst="rect">
            <a:avLst/>
          </a:prstGeom>
          <a:noFill/>
        </p:spPr>
        <p:txBody>
          <a:bodyPr wrap="none" rtlCol="0">
            <a:spAutoFit/>
          </a:bodyPr>
          <a:lstStyle/>
          <a:p>
            <a:r>
              <a:rPr lang="en-US" altLang="zh-CN" sz="1400" b="1" dirty="0">
                <a:solidFill>
                  <a:srgbClr val="1D4251"/>
                </a:solidFill>
                <a:cs typeface="+mn-ea"/>
                <a:sym typeface="+mn-lt"/>
              </a:rPr>
              <a:t>AI Developer</a:t>
            </a:r>
            <a:endParaRPr lang="zh-CN" altLang="en-US" sz="1400" b="1" dirty="0">
              <a:solidFill>
                <a:srgbClr val="1D4251"/>
              </a:solidFill>
              <a:cs typeface="+mn-ea"/>
              <a:sym typeface="+mn-lt"/>
            </a:endParaRPr>
          </a:p>
        </p:txBody>
      </p:sp>
      <p:sp>
        <p:nvSpPr>
          <p:cNvPr id="44" name="文本框 2">
            <a:extLst>
              <a:ext uri="{FF2B5EF4-FFF2-40B4-BE49-F238E27FC236}">
                <a16:creationId xmlns:a16="http://schemas.microsoft.com/office/drawing/2014/main" id="{8A28E476-EE56-5924-3080-0C316B09604F}"/>
              </a:ext>
            </a:extLst>
          </p:cNvPr>
          <p:cNvSpPr txBox="1"/>
          <p:nvPr/>
        </p:nvSpPr>
        <p:spPr>
          <a:xfrm>
            <a:off x="6773089" y="3178404"/>
            <a:ext cx="3503973" cy="523220"/>
          </a:xfrm>
          <a:prstGeom prst="rect">
            <a:avLst/>
          </a:prstGeom>
          <a:noFill/>
        </p:spPr>
        <p:txBody>
          <a:bodyPr wrap="none" rtlCol="0">
            <a:spAutoFit/>
          </a:bodyPr>
          <a:lstStyle/>
          <a:p>
            <a:r>
              <a:rPr lang="en-US" altLang="zh-CN" sz="2800" b="1" dirty="0">
                <a:solidFill>
                  <a:srgbClr val="F5C700"/>
                </a:solidFill>
                <a:cs typeface="+mn-ea"/>
                <a:sym typeface="+mn-lt"/>
              </a:rPr>
              <a:t>HUA HOANG PHUC</a:t>
            </a:r>
            <a:endParaRPr lang="zh-CN" altLang="en-US" sz="2800" b="1" dirty="0">
              <a:solidFill>
                <a:srgbClr val="F5C700"/>
              </a:solidFill>
              <a:cs typeface="+mn-ea"/>
              <a:sym typeface="+mn-lt"/>
            </a:endParaRPr>
          </a:p>
        </p:txBody>
      </p:sp>
      <p:cxnSp>
        <p:nvCxnSpPr>
          <p:cNvPr id="45" name="直接连接符 3">
            <a:extLst>
              <a:ext uri="{FF2B5EF4-FFF2-40B4-BE49-F238E27FC236}">
                <a16:creationId xmlns:a16="http://schemas.microsoft.com/office/drawing/2014/main" id="{AE1056D2-0D79-DBFB-3343-BDE35587DD4E}"/>
              </a:ext>
            </a:extLst>
          </p:cNvPr>
          <p:cNvCxnSpPr>
            <a:cxnSpLocks/>
          </p:cNvCxnSpPr>
          <p:nvPr/>
        </p:nvCxnSpPr>
        <p:spPr>
          <a:xfrm>
            <a:off x="6824724" y="3688946"/>
            <a:ext cx="4605276"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文本框 2">
            <a:extLst>
              <a:ext uri="{FF2B5EF4-FFF2-40B4-BE49-F238E27FC236}">
                <a16:creationId xmlns:a16="http://schemas.microsoft.com/office/drawing/2014/main" id="{80B80DAA-0E8A-09FE-ADF5-924B487258D8}"/>
              </a:ext>
            </a:extLst>
          </p:cNvPr>
          <p:cNvSpPr txBox="1"/>
          <p:nvPr/>
        </p:nvSpPr>
        <p:spPr>
          <a:xfrm>
            <a:off x="6819180" y="3691491"/>
            <a:ext cx="3948004" cy="307777"/>
          </a:xfrm>
          <a:prstGeom prst="rect">
            <a:avLst/>
          </a:prstGeom>
          <a:noFill/>
        </p:spPr>
        <p:txBody>
          <a:bodyPr wrap="none" rtlCol="0">
            <a:spAutoFit/>
          </a:bodyPr>
          <a:lstStyle/>
          <a:p>
            <a:r>
              <a:rPr lang="en-US" altLang="zh-CN" sz="1400" b="1" dirty="0">
                <a:solidFill>
                  <a:srgbClr val="1D4251"/>
                </a:solidFill>
                <a:cs typeface="+mn-ea"/>
                <a:sym typeface="+mn-lt"/>
              </a:rPr>
              <a:t>Backend Developer, Database Administrator</a:t>
            </a:r>
            <a:endParaRPr lang="zh-CN" altLang="en-US" sz="1400" b="1" dirty="0">
              <a:solidFill>
                <a:srgbClr val="1D4251"/>
              </a:solidFill>
              <a:cs typeface="+mn-ea"/>
              <a:sym typeface="+mn-lt"/>
            </a:endParaRPr>
          </a:p>
        </p:txBody>
      </p:sp>
      <p:sp>
        <p:nvSpPr>
          <p:cNvPr id="47" name="文本框 2">
            <a:extLst>
              <a:ext uri="{FF2B5EF4-FFF2-40B4-BE49-F238E27FC236}">
                <a16:creationId xmlns:a16="http://schemas.microsoft.com/office/drawing/2014/main" id="{E0D1A7D8-16C9-DCFD-A30C-9E101307E7D5}"/>
              </a:ext>
            </a:extLst>
          </p:cNvPr>
          <p:cNvSpPr txBox="1"/>
          <p:nvPr/>
        </p:nvSpPr>
        <p:spPr>
          <a:xfrm>
            <a:off x="6773089" y="4353007"/>
            <a:ext cx="4455066" cy="523220"/>
          </a:xfrm>
          <a:prstGeom prst="rect">
            <a:avLst/>
          </a:prstGeom>
          <a:noFill/>
        </p:spPr>
        <p:txBody>
          <a:bodyPr wrap="none" rtlCol="0">
            <a:spAutoFit/>
          </a:bodyPr>
          <a:lstStyle/>
          <a:p>
            <a:r>
              <a:rPr lang="en-US" altLang="zh-CN" sz="2800" b="1" dirty="0">
                <a:solidFill>
                  <a:srgbClr val="1D4251"/>
                </a:solidFill>
                <a:cs typeface="+mn-ea"/>
                <a:sym typeface="+mn-lt"/>
              </a:rPr>
              <a:t>NGUYEN THANH TRUNG</a:t>
            </a:r>
            <a:endParaRPr lang="zh-CN" altLang="en-US" sz="2800" b="1" dirty="0">
              <a:solidFill>
                <a:srgbClr val="1D4251"/>
              </a:solidFill>
              <a:cs typeface="+mn-ea"/>
              <a:sym typeface="+mn-lt"/>
            </a:endParaRPr>
          </a:p>
        </p:txBody>
      </p:sp>
      <p:cxnSp>
        <p:nvCxnSpPr>
          <p:cNvPr id="48" name="直接连接符 3">
            <a:extLst>
              <a:ext uri="{FF2B5EF4-FFF2-40B4-BE49-F238E27FC236}">
                <a16:creationId xmlns:a16="http://schemas.microsoft.com/office/drawing/2014/main" id="{4AB56D58-62B9-6D90-7964-43D68FEB7C20}"/>
              </a:ext>
            </a:extLst>
          </p:cNvPr>
          <p:cNvCxnSpPr>
            <a:cxnSpLocks/>
          </p:cNvCxnSpPr>
          <p:nvPr/>
        </p:nvCxnSpPr>
        <p:spPr>
          <a:xfrm>
            <a:off x="6824724" y="4863549"/>
            <a:ext cx="4605276"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文本框 2">
            <a:extLst>
              <a:ext uri="{FF2B5EF4-FFF2-40B4-BE49-F238E27FC236}">
                <a16:creationId xmlns:a16="http://schemas.microsoft.com/office/drawing/2014/main" id="{944A1A78-886A-673B-2F89-47C31E30D44B}"/>
              </a:ext>
            </a:extLst>
          </p:cNvPr>
          <p:cNvSpPr txBox="1"/>
          <p:nvPr/>
        </p:nvSpPr>
        <p:spPr>
          <a:xfrm>
            <a:off x="6819180" y="4866094"/>
            <a:ext cx="1874231" cy="307777"/>
          </a:xfrm>
          <a:prstGeom prst="rect">
            <a:avLst/>
          </a:prstGeom>
          <a:noFill/>
        </p:spPr>
        <p:txBody>
          <a:bodyPr wrap="none" rtlCol="0">
            <a:spAutoFit/>
          </a:bodyPr>
          <a:lstStyle/>
          <a:p>
            <a:r>
              <a:rPr lang="en-US" altLang="zh-CN" sz="1400" b="1" dirty="0">
                <a:solidFill>
                  <a:srgbClr val="1D4251"/>
                </a:solidFill>
                <a:cs typeface="+mn-ea"/>
                <a:sym typeface="+mn-lt"/>
              </a:rPr>
              <a:t>Frontend Developer</a:t>
            </a:r>
            <a:endParaRPr lang="zh-CN" altLang="en-US" sz="1400" b="1" dirty="0">
              <a:solidFill>
                <a:srgbClr val="1D4251"/>
              </a:solidFill>
              <a:cs typeface="+mn-ea"/>
              <a:sym typeface="+mn-lt"/>
            </a:endParaRPr>
          </a:p>
        </p:txBody>
      </p:sp>
      <p:sp>
        <p:nvSpPr>
          <p:cNvPr id="50" name="文本框 2">
            <a:extLst>
              <a:ext uri="{FF2B5EF4-FFF2-40B4-BE49-F238E27FC236}">
                <a16:creationId xmlns:a16="http://schemas.microsoft.com/office/drawing/2014/main" id="{3A13AFA0-CE9B-B1B9-DC2C-FEAABFF851DC}"/>
              </a:ext>
            </a:extLst>
          </p:cNvPr>
          <p:cNvSpPr txBox="1"/>
          <p:nvPr/>
        </p:nvSpPr>
        <p:spPr>
          <a:xfrm>
            <a:off x="6773089" y="5474242"/>
            <a:ext cx="3205814" cy="523220"/>
          </a:xfrm>
          <a:prstGeom prst="rect">
            <a:avLst/>
          </a:prstGeom>
          <a:noFill/>
        </p:spPr>
        <p:txBody>
          <a:bodyPr wrap="none" rtlCol="0">
            <a:spAutoFit/>
          </a:bodyPr>
          <a:lstStyle/>
          <a:p>
            <a:r>
              <a:rPr lang="en-US" altLang="zh-CN" sz="2800" b="1" dirty="0">
                <a:solidFill>
                  <a:srgbClr val="F5C700"/>
                </a:solidFill>
                <a:cs typeface="+mn-ea"/>
                <a:sym typeface="+mn-lt"/>
              </a:rPr>
              <a:t>HUYNH BA NHAN</a:t>
            </a:r>
            <a:endParaRPr lang="zh-CN" altLang="en-US" sz="2800" b="1" dirty="0">
              <a:solidFill>
                <a:srgbClr val="F5C700"/>
              </a:solidFill>
              <a:cs typeface="+mn-ea"/>
              <a:sym typeface="+mn-lt"/>
            </a:endParaRPr>
          </a:p>
        </p:txBody>
      </p:sp>
      <p:cxnSp>
        <p:nvCxnSpPr>
          <p:cNvPr id="51" name="直接连接符 3">
            <a:extLst>
              <a:ext uri="{FF2B5EF4-FFF2-40B4-BE49-F238E27FC236}">
                <a16:creationId xmlns:a16="http://schemas.microsoft.com/office/drawing/2014/main" id="{E96E19F8-8B22-415A-B6B1-DC12B28FF1AE}"/>
              </a:ext>
            </a:extLst>
          </p:cNvPr>
          <p:cNvCxnSpPr>
            <a:cxnSpLocks/>
          </p:cNvCxnSpPr>
          <p:nvPr/>
        </p:nvCxnSpPr>
        <p:spPr>
          <a:xfrm>
            <a:off x="6824724" y="5984784"/>
            <a:ext cx="4605276"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文本框 2">
            <a:extLst>
              <a:ext uri="{FF2B5EF4-FFF2-40B4-BE49-F238E27FC236}">
                <a16:creationId xmlns:a16="http://schemas.microsoft.com/office/drawing/2014/main" id="{1BE7C1E7-132D-680A-D9FB-B49DBEBCA834}"/>
              </a:ext>
            </a:extLst>
          </p:cNvPr>
          <p:cNvSpPr txBox="1"/>
          <p:nvPr/>
        </p:nvSpPr>
        <p:spPr>
          <a:xfrm>
            <a:off x="6819180" y="5987329"/>
            <a:ext cx="3741217" cy="307777"/>
          </a:xfrm>
          <a:prstGeom prst="rect">
            <a:avLst/>
          </a:prstGeom>
          <a:noFill/>
        </p:spPr>
        <p:txBody>
          <a:bodyPr wrap="none" rtlCol="0">
            <a:spAutoFit/>
          </a:bodyPr>
          <a:lstStyle/>
          <a:p>
            <a:r>
              <a:rPr lang="en-US" altLang="zh-CN" sz="1400" b="1" dirty="0">
                <a:solidFill>
                  <a:srgbClr val="1D4251"/>
                </a:solidFill>
                <a:cs typeface="+mn-ea"/>
                <a:sym typeface="+mn-lt"/>
              </a:rPr>
              <a:t>Frontend Developer, Server Administrator</a:t>
            </a:r>
            <a:endParaRPr lang="zh-CN" altLang="en-US" sz="1400" b="1" dirty="0">
              <a:solidFill>
                <a:srgbClr val="1D4251"/>
              </a:solidFill>
              <a:cs typeface="+mn-ea"/>
              <a:sym typeface="+mn-lt"/>
            </a:endParaRPr>
          </a:p>
        </p:txBody>
      </p:sp>
      <p:grpSp>
        <p:nvGrpSpPr>
          <p:cNvPr id="54" name="Google Shape;189;p32">
            <a:extLst>
              <a:ext uri="{FF2B5EF4-FFF2-40B4-BE49-F238E27FC236}">
                <a16:creationId xmlns:a16="http://schemas.microsoft.com/office/drawing/2014/main" id="{16EEB779-DF78-5B29-199A-1B4E41F7727C}"/>
              </a:ext>
            </a:extLst>
          </p:cNvPr>
          <p:cNvGrpSpPr/>
          <p:nvPr/>
        </p:nvGrpSpPr>
        <p:grpSpPr>
          <a:xfrm>
            <a:off x="1858120" y="5019982"/>
            <a:ext cx="739643" cy="835073"/>
            <a:chOff x="7923213" y="2212975"/>
            <a:chExt cx="3048000" cy="3556038"/>
          </a:xfrm>
          <a:solidFill>
            <a:schemeClr val="bg1"/>
          </a:solidFill>
        </p:grpSpPr>
        <p:sp>
          <p:nvSpPr>
            <p:cNvPr id="55" name="Google Shape;190;p32">
              <a:extLst>
                <a:ext uri="{FF2B5EF4-FFF2-40B4-BE49-F238E27FC236}">
                  <a16:creationId xmlns:a16="http://schemas.microsoft.com/office/drawing/2014/main" id="{B1C0E049-4900-AC16-D268-3EE102BAE305}"/>
                </a:ext>
              </a:extLst>
            </p:cNvPr>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191;p32">
              <a:extLst>
                <a:ext uri="{FF2B5EF4-FFF2-40B4-BE49-F238E27FC236}">
                  <a16:creationId xmlns:a16="http://schemas.microsoft.com/office/drawing/2014/main" id="{A22EF89C-1FE0-629D-29AA-58B95E611ECD}"/>
                </a:ext>
              </a:extLst>
            </p:cNvPr>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cxnSp>
        <p:nvCxnSpPr>
          <p:cNvPr id="57" name="直接连接符 3">
            <a:extLst>
              <a:ext uri="{FF2B5EF4-FFF2-40B4-BE49-F238E27FC236}">
                <a16:creationId xmlns:a16="http://schemas.microsoft.com/office/drawing/2014/main" id="{AAE5895E-5F31-5ACB-A4A3-D40E38FBC9A1}"/>
              </a:ext>
            </a:extLst>
          </p:cNvPr>
          <p:cNvCxnSpPr>
            <a:cxnSpLocks/>
          </p:cNvCxnSpPr>
          <p:nvPr/>
        </p:nvCxnSpPr>
        <p:spPr>
          <a:xfrm flipV="1">
            <a:off x="1823955" y="5934219"/>
            <a:ext cx="807972" cy="5799"/>
          </a:xfrm>
          <a:prstGeom prst="line">
            <a:avLst/>
          </a:prstGeom>
          <a:ln>
            <a:solidFill>
              <a:schemeClr val="bg1"/>
            </a:solidFill>
            <a:headEnd type="none"/>
            <a:tailEnd type="none"/>
          </a:ln>
        </p:spPr>
        <p:style>
          <a:lnRef idx="3">
            <a:schemeClr val="accent6"/>
          </a:lnRef>
          <a:fillRef idx="0">
            <a:schemeClr val="accent6"/>
          </a:fillRef>
          <a:effectRef idx="2">
            <a:schemeClr val="accent6"/>
          </a:effectRef>
          <a:fontRef idx="minor">
            <a:schemeClr val="tx1"/>
          </a:fontRef>
        </p:style>
      </p:cxnSp>
      <p:sp>
        <p:nvSpPr>
          <p:cNvPr id="61" name="文本框 2">
            <a:extLst>
              <a:ext uri="{FF2B5EF4-FFF2-40B4-BE49-F238E27FC236}">
                <a16:creationId xmlns:a16="http://schemas.microsoft.com/office/drawing/2014/main" id="{79A67F92-BD67-5E06-80F3-4B6D93D55AF5}"/>
              </a:ext>
            </a:extLst>
          </p:cNvPr>
          <p:cNvSpPr txBox="1"/>
          <p:nvPr/>
        </p:nvSpPr>
        <p:spPr>
          <a:xfrm>
            <a:off x="230598" y="5943930"/>
            <a:ext cx="4000454" cy="461665"/>
          </a:xfrm>
          <a:prstGeom prst="rect">
            <a:avLst/>
          </a:prstGeom>
          <a:noFill/>
        </p:spPr>
        <p:txBody>
          <a:bodyPr wrap="none" rtlCol="0">
            <a:spAutoFit/>
          </a:bodyPr>
          <a:lstStyle/>
          <a:p>
            <a:r>
              <a:rPr lang="en-US" altLang="zh-CN" sz="2400" b="1" dirty="0">
                <a:solidFill>
                  <a:schemeClr val="bg1"/>
                </a:solidFill>
                <a:cs typeface="+mn-ea"/>
                <a:sym typeface="+mn-lt"/>
              </a:rPr>
              <a:t>Dr. NGUYEN THANH BINH</a:t>
            </a:r>
            <a:endParaRPr lang="zh-CN" altLang="en-US" sz="2400" b="1" dirty="0">
              <a:solidFill>
                <a:schemeClr val="bg1"/>
              </a:solidFill>
              <a:cs typeface="+mn-ea"/>
              <a:sym typeface="+mn-lt"/>
            </a:endParaRPr>
          </a:p>
        </p:txBody>
      </p:sp>
      <p:pic>
        <p:nvPicPr>
          <p:cNvPr id="62" name="Picture 61">
            <a:extLst>
              <a:ext uri="{FF2B5EF4-FFF2-40B4-BE49-F238E27FC236}">
                <a16:creationId xmlns:a16="http://schemas.microsoft.com/office/drawing/2014/main" id="{89116912-FEE3-E90C-2633-DD41628E1317}"/>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4042" y="1065564"/>
            <a:ext cx="2507798" cy="740243"/>
          </a:xfrm>
          <a:prstGeom prst="rect">
            <a:avLst/>
          </a:prstGeom>
        </p:spPr>
      </p:pic>
    </p:spTree>
    <p:extLst>
      <p:ext uri="{BB962C8B-B14F-4D97-AF65-F5344CB8AC3E}">
        <p14:creationId xmlns:p14="http://schemas.microsoft.com/office/powerpoint/2010/main" val="287147099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par>
                          <p:cTn id="25" fill="hold">
                            <p:stCondLst>
                              <p:cond delay="2500"/>
                            </p:stCondLst>
                            <p:childTnLst>
                              <p:par>
                                <p:cTn id="26" presetID="23" presetClass="entr" presetSubtype="16"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p:cTn id="28" dur="500" fill="hold"/>
                                        <p:tgtEl>
                                          <p:spTgt spid="41"/>
                                        </p:tgtEl>
                                        <p:attrNameLst>
                                          <p:attrName>ppt_w</p:attrName>
                                        </p:attrNameLst>
                                      </p:cBhvr>
                                      <p:tavLst>
                                        <p:tav tm="0">
                                          <p:val>
                                            <p:fltVal val="0"/>
                                          </p:val>
                                        </p:tav>
                                        <p:tav tm="100000">
                                          <p:val>
                                            <p:strVal val="#ppt_w"/>
                                          </p:val>
                                        </p:tav>
                                      </p:tavLst>
                                    </p:anim>
                                    <p:anim calcmode="lin" valueType="num">
                                      <p:cBhvr>
                                        <p:cTn id="29" dur="500" fill="hold"/>
                                        <p:tgtEl>
                                          <p:spTgt spid="41"/>
                                        </p:tgtEl>
                                        <p:attrNameLst>
                                          <p:attrName>ppt_h</p:attrName>
                                        </p:attrNameLst>
                                      </p:cBhvr>
                                      <p:tavLst>
                                        <p:tav tm="0">
                                          <p:val>
                                            <p:fltVal val="0"/>
                                          </p:val>
                                        </p:tav>
                                        <p:tav tm="100000">
                                          <p:val>
                                            <p:strVal val="#ppt_h"/>
                                          </p:val>
                                        </p:tav>
                                      </p:tavLst>
                                    </p:anim>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childTnLst>
                          </p:cTn>
                        </p:par>
                        <p:par>
                          <p:cTn id="42" fill="hold">
                            <p:stCondLst>
                              <p:cond delay="4500"/>
                            </p:stCondLst>
                            <p:childTnLst>
                              <p:par>
                                <p:cTn id="43" presetID="2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par>
                          <p:cTn id="55" fill="hold">
                            <p:stCondLst>
                              <p:cond delay="6000"/>
                            </p:stCondLst>
                            <p:childTnLst>
                              <p:par>
                                <p:cTn id="56" presetID="16" presetClass="entr" presetSubtype="21"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arn(inVertical)">
                                      <p:cBhvr>
                                        <p:cTn id="58" dur="500"/>
                                        <p:tgtEl>
                                          <p:spTgt spid="22"/>
                                        </p:tgtEl>
                                      </p:cBhvr>
                                    </p:animEffect>
                                  </p:childTnLst>
                                </p:cTn>
                              </p:par>
                            </p:childTnLst>
                          </p:cTn>
                        </p:par>
                        <p:par>
                          <p:cTn id="59" fill="hold">
                            <p:stCondLst>
                              <p:cond delay="6500"/>
                            </p:stCondLst>
                            <p:childTnLst>
                              <p:par>
                                <p:cTn id="60" presetID="23" presetClass="entr" presetSubtype="16" fill="hold" grpId="0" nodeType="after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p:cTn id="62" dur="500" fill="hold"/>
                                        <p:tgtEl>
                                          <p:spTgt spid="47"/>
                                        </p:tgtEl>
                                        <p:attrNameLst>
                                          <p:attrName>ppt_w</p:attrName>
                                        </p:attrNameLst>
                                      </p:cBhvr>
                                      <p:tavLst>
                                        <p:tav tm="0">
                                          <p:val>
                                            <p:fltVal val="0"/>
                                          </p:val>
                                        </p:tav>
                                        <p:tav tm="100000">
                                          <p:val>
                                            <p:strVal val="#ppt_w"/>
                                          </p:val>
                                        </p:tav>
                                      </p:tavLst>
                                    </p:anim>
                                    <p:anim calcmode="lin" valueType="num">
                                      <p:cBhvr>
                                        <p:cTn id="63" dur="500" fill="hold"/>
                                        <p:tgtEl>
                                          <p:spTgt spid="47"/>
                                        </p:tgtEl>
                                        <p:attrNameLst>
                                          <p:attrName>ppt_h</p:attrName>
                                        </p:attrNameLst>
                                      </p:cBhvr>
                                      <p:tavLst>
                                        <p:tav tm="0">
                                          <p:val>
                                            <p:fltVal val="0"/>
                                          </p:val>
                                        </p:tav>
                                        <p:tav tm="100000">
                                          <p:val>
                                            <p:strVal val="#ppt_h"/>
                                          </p:val>
                                        </p:tav>
                                      </p:tavLst>
                                    </p:anim>
                                  </p:childTnLst>
                                </p:cTn>
                              </p:par>
                            </p:childTnLst>
                          </p:cTn>
                        </p:par>
                        <p:par>
                          <p:cTn id="64" fill="hold">
                            <p:stCondLst>
                              <p:cond delay="7000"/>
                            </p:stCondLst>
                            <p:childTnLst>
                              <p:par>
                                <p:cTn id="65" presetID="22" presetClass="entr" presetSubtype="8"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left)">
                                      <p:cBhvr>
                                        <p:cTn id="71" dur="500"/>
                                        <p:tgtEl>
                                          <p:spTgt spid="49"/>
                                        </p:tgtEl>
                                      </p:cBhvr>
                                    </p:animEffect>
                                  </p:childTnLst>
                                </p:cTn>
                              </p:par>
                            </p:childTnLst>
                          </p:cTn>
                        </p:par>
                        <p:par>
                          <p:cTn id="72" fill="hold">
                            <p:stCondLst>
                              <p:cond delay="8000"/>
                            </p:stCondLst>
                            <p:childTnLst>
                              <p:par>
                                <p:cTn id="73" presetID="16" presetClass="entr" presetSubtype="21" fill="hold"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barn(inVertical)">
                                      <p:cBhvr>
                                        <p:cTn id="75" dur="500"/>
                                        <p:tgtEl>
                                          <p:spTgt spid="32"/>
                                        </p:tgtEl>
                                      </p:cBhvr>
                                    </p:animEffect>
                                  </p:childTnLst>
                                </p:cTn>
                              </p:par>
                            </p:childTnLst>
                          </p:cTn>
                        </p:par>
                        <p:par>
                          <p:cTn id="76" fill="hold">
                            <p:stCondLst>
                              <p:cond delay="8500"/>
                            </p:stCondLst>
                            <p:childTnLst>
                              <p:par>
                                <p:cTn id="77" presetID="23" presetClass="entr" presetSubtype="16" fill="hold" grpId="0" nodeType="after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p:cTn id="79" dur="500" fill="hold"/>
                                        <p:tgtEl>
                                          <p:spTgt spid="50"/>
                                        </p:tgtEl>
                                        <p:attrNameLst>
                                          <p:attrName>ppt_w</p:attrName>
                                        </p:attrNameLst>
                                      </p:cBhvr>
                                      <p:tavLst>
                                        <p:tav tm="0">
                                          <p:val>
                                            <p:fltVal val="0"/>
                                          </p:val>
                                        </p:tav>
                                        <p:tav tm="100000">
                                          <p:val>
                                            <p:strVal val="#ppt_w"/>
                                          </p:val>
                                        </p:tav>
                                      </p:tavLst>
                                    </p:anim>
                                    <p:anim calcmode="lin" valueType="num">
                                      <p:cBhvr>
                                        <p:cTn id="80" dur="500" fill="hold"/>
                                        <p:tgtEl>
                                          <p:spTgt spid="50"/>
                                        </p:tgtEl>
                                        <p:attrNameLst>
                                          <p:attrName>ppt_h</p:attrName>
                                        </p:attrNameLst>
                                      </p:cBhvr>
                                      <p:tavLst>
                                        <p:tav tm="0">
                                          <p:val>
                                            <p:fltVal val="0"/>
                                          </p:val>
                                        </p:tav>
                                        <p:tav tm="100000">
                                          <p:val>
                                            <p:strVal val="#ppt_h"/>
                                          </p:val>
                                        </p:tav>
                                      </p:tavLst>
                                    </p:anim>
                                  </p:childTnLst>
                                </p:cTn>
                              </p:par>
                            </p:childTnLst>
                          </p:cTn>
                        </p:par>
                        <p:par>
                          <p:cTn id="81" fill="hold">
                            <p:stCondLst>
                              <p:cond delay="9000"/>
                            </p:stCondLst>
                            <p:childTnLst>
                              <p:par>
                                <p:cTn id="82" presetID="22" presetClass="entr" presetSubtype="8" fill="hold"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left)">
                                      <p:cBhvr>
                                        <p:cTn id="84" dur="500"/>
                                        <p:tgtEl>
                                          <p:spTgt spid="5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wipe(left)">
                                      <p:cBhvr>
                                        <p:cTn id="88" dur="500"/>
                                        <p:tgtEl>
                                          <p:spTgt spid="52"/>
                                        </p:tgtEl>
                                      </p:cBhvr>
                                    </p:animEffect>
                                  </p:childTnLst>
                                </p:cTn>
                              </p:par>
                            </p:childTnLst>
                          </p:cTn>
                        </p:par>
                        <p:par>
                          <p:cTn id="89" fill="hold">
                            <p:stCondLst>
                              <p:cond delay="10000"/>
                            </p:stCondLst>
                            <p:childTnLst>
                              <p:par>
                                <p:cTn id="90" presetID="16" presetClass="entr" presetSubtype="21" fill="hold"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barn(inVertical)">
                                      <p:cBhvr>
                                        <p:cTn id="92" dur="500"/>
                                        <p:tgtEl>
                                          <p:spTgt spid="54"/>
                                        </p:tgtEl>
                                      </p:cBhvr>
                                    </p:animEffect>
                                  </p:childTnLst>
                                </p:cTn>
                              </p:par>
                            </p:childTnLst>
                          </p:cTn>
                        </p:par>
                        <p:par>
                          <p:cTn id="93" fill="hold">
                            <p:stCondLst>
                              <p:cond delay="10500"/>
                            </p:stCondLst>
                            <p:childTnLst>
                              <p:par>
                                <p:cTn id="94" presetID="16" presetClass="entr" presetSubtype="21" fill="hold"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barn(inVertical)">
                                      <p:cBhvr>
                                        <p:cTn id="96" dur="500"/>
                                        <p:tgtEl>
                                          <p:spTgt spid="57"/>
                                        </p:tgtEl>
                                      </p:cBhvr>
                                    </p:animEffect>
                                  </p:childTnLst>
                                </p:cTn>
                              </p:par>
                            </p:childTnLst>
                          </p:cTn>
                        </p:par>
                        <p:par>
                          <p:cTn id="97" fill="hold">
                            <p:stCondLst>
                              <p:cond delay="11000"/>
                            </p:stCondLst>
                            <p:childTnLst>
                              <p:par>
                                <p:cTn id="98" presetID="16" presetClass="entr" presetSubtype="21" fill="hold" grpId="0" nodeType="after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barn(inVertical)">
                                      <p:cBhvr>
                                        <p:cTn id="10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P spid="41" grpId="0"/>
      <p:bldP spid="43" grpId="0"/>
      <p:bldP spid="44" grpId="0"/>
      <p:bldP spid="46" grpId="0"/>
      <p:bldP spid="47" grpId="0"/>
      <p:bldP spid="49" grpId="0"/>
      <p:bldP spid="50" grpId="0"/>
      <p:bldP spid="52"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3" name="文本框 3">
            <a:extLst>
              <a:ext uri="{FF2B5EF4-FFF2-40B4-BE49-F238E27FC236}">
                <a16:creationId xmlns:a16="http://schemas.microsoft.com/office/drawing/2014/main" id="{C3D344D7-9C80-BA72-5A99-726B701AB99C}"/>
              </a:ext>
            </a:extLst>
          </p:cNvPr>
          <p:cNvSpPr txBox="1"/>
          <p:nvPr/>
        </p:nvSpPr>
        <p:spPr>
          <a:xfrm>
            <a:off x="604663" y="184322"/>
            <a:ext cx="4877746" cy="523220"/>
          </a:xfrm>
          <a:prstGeom prst="rect">
            <a:avLst/>
          </a:prstGeom>
          <a:noFill/>
        </p:spPr>
        <p:txBody>
          <a:bodyPr wrap="none" rtlCol="0">
            <a:spAutoFit/>
          </a:bodyPr>
          <a:lstStyle/>
          <a:p>
            <a:r>
              <a:rPr lang="en-US" altLang="zh-CN" sz="2800" b="1" dirty="0">
                <a:solidFill>
                  <a:srgbClr val="1D4251"/>
                </a:solidFill>
                <a:cs typeface="+mn-ea"/>
                <a:sym typeface="+mn-lt"/>
              </a:rPr>
              <a:t>POLLUTION DETECTION AI</a:t>
            </a:r>
          </a:p>
        </p:txBody>
      </p:sp>
      <p:pic>
        <p:nvPicPr>
          <p:cNvPr id="4" name="Picture 3">
            <a:extLst>
              <a:ext uri="{FF2B5EF4-FFF2-40B4-BE49-F238E27FC236}">
                <a16:creationId xmlns:a16="http://schemas.microsoft.com/office/drawing/2014/main" id="{7C87E6FD-3668-02F9-7680-49E2A56230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518319" y="893451"/>
            <a:ext cx="7917948" cy="5880576"/>
          </a:xfrm>
          <a:prstGeom prst="rect">
            <a:avLst/>
          </a:prstGeom>
          <a:noFill/>
          <a:ln>
            <a:noFill/>
          </a:ln>
        </p:spPr>
      </p:pic>
    </p:spTree>
    <p:extLst>
      <p:ext uri="{BB962C8B-B14F-4D97-AF65-F5344CB8AC3E}">
        <p14:creationId xmlns:p14="http://schemas.microsoft.com/office/powerpoint/2010/main" val="33055331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14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CEBB31-B05C-97ED-53B6-C103519E1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pic>
        <p:nvPicPr>
          <p:cNvPr id="3" name="Picture 2">
            <a:extLst>
              <a:ext uri="{FF2B5EF4-FFF2-40B4-BE49-F238E27FC236}">
                <a16:creationId xmlns:a16="http://schemas.microsoft.com/office/drawing/2014/main" id="{1DDE9F67-B18A-5575-5245-57E80A1AE7CD}"/>
              </a:ext>
            </a:extLst>
          </p:cNvPr>
          <p:cNvPicPr>
            <a:picLocks noChangeAspect="1"/>
          </p:cNvPicPr>
          <p:nvPr/>
        </p:nvPicPr>
        <p:blipFill>
          <a:blip r:embed="rId3" cstate="print">
            <a:extLst>
              <a:ext uri="{28A0092B-C50C-407E-A947-70E740481C1C}">
                <a14:useLocalDpi xmlns:a14="http://schemas.microsoft.com/office/drawing/2010/main" val="0"/>
              </a:ext>
            </a:extLst>
          </a:blip>
          <a:srcRect l="787" r="787"/>
          <a:stretch/>
        </p:blipFill>
        <p:spPr>
          <a:xfrm>
            <a:off x="243906" y="1716719"/>
            <a:ext cx="1979295" cy="4245340"/>
          </a:xfrm>
          <a:prstGeom prst="rect">
            <a:avLst/>
          </a:prstGeom>
          <a:ln>
            <a:solidFill>
              <a:srgbClr val="1D4251"/>
            </a:solidFill>
          </a:ln>
        </p:spPr>
      </p:pic>
      <p:pic>
        <p:nvPicPr>
          <p:cNvPr id="4" name="Picture 3">
            <a:extLst>
              <a:ext uri="{FF2B5EF4-FFF2-40B4-BE49-F238E27FC236}">
                <a16:creationId xmlns:a16="http://schemas.microsoft.com/office/drawing/2014/main" id="{4BBE047F-64E7-E6EC-EA7D-DC5314C0701A}"/>
              </a:ext>
            </a:extLst>
          </p:cNvPr>
          <p:cNvPicPr>
            <a:picLocks noChangeAspect="1"/>
          </p:cNvPicPr>
          <p:nvPr/>
        </p:nvPicPr>
        <p:blipFill>
          <a:blip r:embed="rId4" cstate="print">
            <a:extLst>
              <a:ext uri="{28A0092B-C50C-407E-A947-70E740481C1C}">
                <a14:useLocalDpi xmlns:a14="http://schemas.microsoft.com/office/drawing/2010/main" val="0"/>
              </a:ext>
            </a:extLst>
          </a:blip>
          <a:srcRect l="787" r="787"/>
          <a:stretch/>
        </p:blipFill>
        <p:spPr>
          <a:xfrm>
            <a:off x="3507138" y="1723291"/>
            <a:ext cx="1979295" cy="4245340"/>
          </a:xfrm>
          <a:prstGeom prst="rect">
            <a:avLst/>
          </a:prstGeom>
          <a:ln>
            <a:solidFill>
              <a:srgbClr val="1D4251"/>
            </a:solidFill>
          </a:ln>
        </p:spPr>
      </p:pic>
      <p:pic>
        <p:nvPicPr>
          <p:cNvPr id="5" name="Picture 4">
            <a:extLst>
              <a:ext uri="{FF2B5EF4-FFF2-40B4-BE49-F238E27FC236}">
                <a16:creationId xmlns:a16="http://schemas.microsoft.com/office/drawing/2014/main" id="{D8B4AAE4-1C0B-077E-A1C7-FB874997EC4F}"/>
              </a:ext>
            </a:extLst>
          </p:cNvPr>
          <p:cNvPicPr>
            <a:picLocks noChangeAspect="1"/>
          </p:cNvPicPr>
          <p:nvPr/>
        </p:nvPicPr>
        <p:blipFill>
          <a:blip r:embed="rId5" cstate="print">
            <a:extLst>
              <a:ext uri="{28A0092B-C50C-407E-A947-70E740481C1C}">
                <a14:useLocalDpi xmlns:a14="http://schemas.microsoft.com/office/drawing/2010/main" val="0"/>
              </a:ext>
            </a:extLst>
          </a:blip>
          <a:srcRect l="939" r="939"/>
          <a:stretch/>
        </p:blipFill>
        <p:spPr>
          <a:xfrm>
            <a:off x="6770370" y="1751526"/>
            <a:ext cx="1979296" cy="4258485"/>
          </a:xfrm>
          <a:prstGeom prst="rect">
            <a:avLst/>
          </a:prstGeom>
          <a:ln>
            <a:solidFill>
              <a:srgbClr val="1D4251"/>
            </a:solidFill>
          </a:ln>
        </p:spPr>
      </p:pic>
      <p:pic>
        <p:nvPicPr>
          <p:cNvPr id="6" name="Picture 5">
            <a:extLst>
              <a:ext uri="{FF2B5EF4-FFF2-40B4-BE49-F238E27FC236}">
                <a16:creationId xmlns:a16="http://schemas.microsoft.com/office/drawing/2014/main" id="{949BB7D0-EFF8-79CC-CDC8-4B0581DBA56B}"/>
              </a:ext>
            </a:extLst>
          </p:cNvPr>
          <p:cNvPicPr>
            <a:picLocks noChangeAspect="1"/>
          </p:cNvPicPr>
          <p:nvPr/>
        </p:nvPicPr>
        <p:blipFill>
          <a:blip r:embed="rId6" cstate="print">
            <a:extLst>
              <a:ext uri="{28A0092B-C50C-407E-A947-70E740481C1C}">
                <a14:useLocalDpi xmlns:a14="http://schemas.microsoft.com/office/drawing/2010/main" val="0"/>
              </a:ext>
            </a:extLst>
          </a:blip>
          <a:srcRect l="1320" r="1320"/>
          <a:stretch/>
        </p:blipFill>
        <p:spPr>
          <a:xfrm>
            <a:off x="9908491" y="1723291"/>
            <a:ext cx="1979296" cy="4291806"/>
          </a:xfrm>
          <a:prstGeom prst="rect">
            <a:avLst/>
          </a:prstGeom>
          <a:ln>
            <a:solidFill>
              <a:srgbClr val="1D4251"/>
            </a:solidFill>
          </a:ln>
        </p:spPr>
      </p:pic>
      <p:sp>
        <p:nvSpPr>
          <p:cNvPr id="7" name="Arrow: Right 6">
            <a:extLst>
              <a:ext uri="{FF2B5EF4-FFF2-40B4-BE49-F238E27FC236}">
                <a16:creationId xmlns:a16="http://schemas.microsoft.com/office/drawing/2014/main" id="{7D6C46F6-F897-FF52-90DD-3FB633721520}"/>
              </a:ext>
            </a:extLst>
          </p:cNvPr>
          <p:cNvSpPr/>
          <p:nvPr/>
        </p:nvSpPr>
        <p:spPr>
          <a:xfrm>
            <a:off x="2397459" y="3259518"/>
            <a:ext cx="938455" cy="683492"/>
          </a:xfrm>
          <a:prstGeom prst="rightArrow">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48170D1-7E1F-B2C4-76D1-0BCCCA9F1CF9}"/>
              </a:ext>
            </a:extLst>
          </p:cNvPr>
          <p:cNvSpPr/>
          <p:nvPr/>
        </p:nvSpPr>
        <p:spPr>
          <a:xfrm>
            <a:off x="8926526" y="3259518"/>
            <a:ext cx="938455" cy="683492"/>
          </a:xfrm>
          <a:prstGeom prst="rightArrow">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1F12AAA7-6898-E885-3084-664912694CB3}"/>
              </a:ext>
            </a:extLst>
          </p:cNvPr>
          <p:cNvSpPr/>
          <p:nvPr/>
        </p:nvSpPr>
        <p:spPr>
          <a:xfrm>
            <a:off x="5664744" y="3259518"/>
            <a:ext cx="938455" cy="683492"/>
          </a:xfrm>
          <a:prstGeom prst="rightArrow">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098273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g2499e79ef44_0_0"/>
          <p:cNvPicPr preferRelativeResize="0"/>
          <p:nvPr/>
        </p:nvPicPr>
        <p:blipFill rotWithShape="1">
          <a:blip r:embed="rId3">
            <a:alphaModFix/>
          </a:blip>
          <a:srcRect/>
          <a:stretch/>
        </p:blipFill>
        <p:spPr>
          <a:xfrm>
            <a:off x="10261600" y="83973"/>
            <a:ext cx="1774092" cy="566419"/>
          </a:xfrm>
          <a:prstGeom prst="rect">
            <a:avLst/>
          </a:prstGeom>
          <a:noFill/>
          <a:ln>
            <a:noFill/>
          </a:ln>
        </p:spPr>
      </p:pic>
      <p:sp>
        <p:nvSpPr>
          <p:cNvPr id="465" name="Google Shape;465;g2499e79ef44_0_0"/>
          <p:cNvSpPr txBox="1"/>
          <p:nvPr/>
        </p:nvSpPr>
        <p:spPr>
          <a:xfrm>
            <a:off x="604663" y="184322"/>
            <a:ext cx="5017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1D4251"/>
                </a:solidFill>
                <a:ea typeface="Helvetica Neue"/>
                <a:cs typeface="Helvetica Neue"/>
                <a:sym typeface="Helvetica Neue"/>
              </a:rPr>
              <a:t>DECISION TREE</a:t>
            </a:r>
            <a:endParaRPr dirty="0"/>
          </a:p>
        </p:txBody>
      </p:sp>
      <p:pic>
        <p:nvPicPr>
          <p:cNvPr id="466" name="Google Shape;466;g2499e79ef44_0_0"/>
          <p:cNvPicPr preferRelativeResize="0"/>
          <p:nvPr/>
        </p:nvPicPr>
        <p:blipFill rotWithShape="1">
          <a:blip r:embed="rId4">
            <a:alphaModFix/>
          </a:blip>
          <a:srcRect t="10567" b="970"/>
          <a:stretch/>
        </p:blipFill>
        <p:spPr>
          <a:xfrm>
            <a:off x="3144596" y="1174971"/>
            <a:ext cx="5902808" cy="52218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65"/>
                                        </p:tgtEl>
                                        <p:attrNameLst>
                                          <p:attrName>style.visibility</p:attrName>
                                        </p:attrNameLst>
                                      </p:cBhvr>
                                      <p:to>
                                        <p:strVal val="visible"/>
                                      </p:to>
                                    </p:set>
                                    <p:anim calcmode="lin" valueType="num">
                                      <p:cBhvr additive="base">
                                        <p:cTn id="7" dur="500"/>
                                        <p:tgtEl>
                                          <p:spTgt spid="465"/>
                                        </p:tgtEl>
                                        <p:attrNameLst>
                                          <p:attrName>ppt_w</p:attrName>
                                        </p:attrNameLst>
                                      </p:cBhvr>
                                      <p:tavLst>
                                        <p:tav tm="0">
                                          <p:val>
                                            <p:strVal val="0"/>
                                          </p:val>
                                        </p:tav>
                                        <p:tav tm="100000">
                                          <p:val>
                                            <p:strVal val="#ppt_w"/>
                                          </p:val>
                                        </p:tav>
                                      </p:tavLst>
                                    </p:anim>
                                    <p:anim calcmode="lin" valueType="num">
                                      <p:cBhvr additive="base">
                                        <p:cTn id="8" dur="500"/>
                                        <p:tgtEl>
                                          <p:spTgt spid="465"/>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66"/>
                                        </p:tgtEl>
                                        <p:attrNameLst>
                                          <p:attrName>style.visibility</p:attrName>
                                        </p:attrNameLst>
                                      </p:cBhvr>
                                      <p:to>
                                        <p:strVal val="visible"/>
                                      </p:to>
                                    </p:set>
                                    <p:anim calcmode="lin" valueType="num">
                                      <p:cBhvr additive="base">
                                        <p:cTn id="12" dur="500" fill="hold"/>
                                        <p:tgtEl>
                                          <p:spTgt spid="466"/>
                                        </p:tgtEl>
                                        <p:attrNameLst>
                                          <p:attrName>ppt_x</p:attrName>
                                        </p:attrNameLst>
                                      </p:cBhvr>
                                      <p:tavLst>
                                        <p:tav tm="0">
                                          <p:val>
                                            <p:strVal val="#ppt_x"/>
                                          </p:val>
                                        </p:tav>
                                        <p:tav tm="100000">
                                          <p:val>
                                            <p:strVal val="#ppt_x"/>
                                          </p:val>
                                        </p:tav>
                                      </p:tavLst>
                                    </p:anim>
                                    <p:anim calcmode="lin" valueType="num">
                                      <p:cBhvr additive="base">
                                        <p:cTn id="13" dur="500" fill="hold"/>
                                        <p:tgtEl>
                                          <p:spTgt spid="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g2499e79ef44_0_33"/>
          <p:cNvPicPr preferRelativeResize="0"/>
          <p:nvPr/>
        </p:nvPicPr>
        <p:blipFill rotWithShape="1">
          <a:blip r:embed="rId3">
            <a:alphaModFix/>
          </a:blip>
          <a:srcRect/>
          <a:stretch/>
        </p:blipFill>
        <p:spPr>
          <a:xfrm>
            <a:off x="10261600" y="83973"/>
            <a:ext cx="1774092" cy="566419"/>
          </a:xfrm>
          <a:prstGeom prst="rect">
            <a:avLst/>
          </a:prstGeom>
          <a:noFill/>
          <a:ln>
            <a:noFill/>
          </a:ln>
        </p:spPr>
      </p:pic>
      <p:sp>
        <p:nvSpPr>
          <p:cNvPr id="473" name="Google Shape;473;g2499e79ef44_0_33"/>
          <p:cNvSpPr txBox="1"/>
          <p:nvPr/>
        </p:nvSpPr>
        <p:spPr>
          <a:xfrm>
            <a:off x="604663" y="184322"/>
            <a:ext cx="5017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1D4251"/>
                </a:solidFill>
                <a:ea typeface="Helvetica Neue"/>
                <a:cs typeface="Helvetica Neue"/>
                <a:sym typeface="Helvetica Neue"/>
              </a:rPr>
              <a:t>RANDOM FOREST</a:t>
            </a:r>
            <a:endParaRPr dirty="0"/>
          </a:p>
        </p:txBody>
      </p:sp>
      <p:pic>
        <p:nvPicPr>
          <p:cNvPr id="474" name="Google Shape;474;g2499e79ef44_0_33"/>
          <p:cNvPicPr preferRelativeResize="0"/>
          <p:nvPr/>
        </p:nvPicPr>
        <p:blipFill>
          <a:blip r:embed="rId4">
            <a:alphaModFix/>
          </a:blip>
          <a:stretch>
            <a:fillRect/>
          </a:stretch>
        </p:blipFill>
        <p:spPr>
          <a:xfrm>
            <a:off x="1695450" y="850397"/>
            <a:ext cx="8515144" cy="58456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3"/>
                                        </p:tgtEl>
                                        <p:attrNameLst>
                                          <p:attrName>style.visibility</p:attrName>
                                        </p:attrNameLst>
                                      </p:cBhvr>
                                      <p:to>
                                        <p:strVal val="visible"/>
                                      </p:to>
                                    </p:set>
                                    <p:anim calcmode="lin" valueType="num">
                                      <p:cBhvr additive="base">
                                        <p:cTn id="7" dur="500"/>
                                        <p:tgtEl>
                                          <p:spTgt spid="473"/>
                                        </p:tgtEl>
                                        <p:attrNameLst>
                                          <p:attrName>ppt_w</p:attrName>
                                        </p:attrNameLst>
                                      </p:cBhvr>
                                      <p:tavLst>
                                        <p:tav tm="0">
                                          <p:val>
                                            <p:strVal val="0"/>
                                          </p:val>
                                        </p:tav>
                                        <p:tav tm="100000">
                                          <p:val>
                                            <p:strVal val="#ppt_w"/>
                                          </p:val>
                                        </p:tav>
                                      </p:tavLst>
                                    </p:anim>
                                    <p:anim calcmode="lin" valueType="num">
                                      <p:cBhvr additive="base">
                                        <p:cTn id="8" dur="500"/>
                                        <p:tgtEl>
                                          <p:spTgt spid="473"/>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74"/>
                                        </p:tgtEl>
                                        <p:attrNameLst>
                                          <p:attrName>style.visibility</p:attrName>
                                        </p:attrNameLst>
                                      </p:cBhvr>
                                      <p:to>
                                        <p:strVal val="visible"/>
                                      </p:to>
                                    </p:set>
                                    <p:anim calcmode="lin" valueType="num">
                                      <p:cBhvr additive="base">
                                        <p:cTn id="12" dur="500" fill="hold"/>
                                        <p:tgtEl>
                                          <p:spTgt spid="474"/>
                                        </p:tgtEl>
                                        <p:attrNameLst>
                                          <p:attrName>ppt_x</p:attrName>
                                        </p:attrNameLst>
                                      </p:cBhvr>
                                      <p:tavLst>
                                        <p:tav tm="0">
                                          <p:val>
                                            <p:strVal val="#ppt_x"/>
                                          </p:val>
                                        </p:tav>
                                        <p:tav tm="100000">
                                          <p:val>
                                            <p:strVal val="#ppt_x"/>
                                          </p:val>
                                        </p:tav>
                                      </p:tavLst>
                                    </p:anim>
                                    <p:anim calcmode="lin" valueType="num">
                                      <p:cBhvr additive="base">
                                        <p:cTn id="13" dur="500" fill="hold"/>
                                        <p:tgtEl>
                                          <p:spTgt spid="4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2588" y="1861851"/>
            <a:ext cx="3509370" cy="2429690"/>
            <a:chOff x="1379537" y="1861851"/>
            <a:chExt cx="3509370" cy="2429690"/>
          </a:xfrm>
        </p:grpSpPr>
        <p:sp>
          <p:nvSpPr>
            <p:cNvPr id="3" name="Freeform 5"/>
            <p:cNvSpPr>
              <a:spLocks/>
            </p:cNvSpPr>
            <p:nvPr/>
          </p:nvSpPr>
          <p:spPr bwMode="auto">
            <a:xfrm>
              <a:off x="1379537" y="1861851"/>
              <a:ext cx="3509370" cy="2429690"/>
            </a:xfrm>
            <a:custGeom>
              <a:avLst/>
              <a:gdLst>
                <a:gd name="T0" fmla="*/ 954 w 1176"/>
                <a:gd name="T1" fmla="*/ 566 h 566"/>
                <a:gd name="T2" fmla="*/ 0 w 1176"/>
                <a:gd name="T3" fmla="*/ 566 h 566"/>
                <a:gd name="T4" fmla="*/ 0 w 1176"/>
                <a:gd name="T5" fmla="*/ 0 h 566"/>
                <a:gd name="T6" fmla="*/ 954 w 1176"/>
                <a:gd name="T7" fmla="*/ 0 h 566"/>
                <a:gd name="T8" fmla="*/ 1176 w 1176"/>
                <a:gd name="T9" fmla="*/ 283 h 566"/>
                <a:gd name="T10" fmla="*/ 954 w 1176"/>
                <a:gd name="T11" fmla="*/ 566 h 566"/>
              </a:gdLst>
              <a:ahLst/>
              <a:cxnLst>
                <a:cxn ang="0">
                  <a:pos x="T0" y="T1"/>
                </a:cxn>
                <a:cxn ang="0">
                  <a:pos x="T2" y="T3"/>
                </a:cxn>
                <a:cxn ang="0">
                  <a:pos x="T4" y="T5"/>
                </a:cxn>
                <a:cxn ang="0">
                  <a:pos x="T6" y="T7"/>
                </a:cxn>
                <a:cxn ang="0">
                  <a:pos x="T8" y="T9"/>
                </a:cxn>
                <a:cxn ang="0">
                  <a:pos x="T10" y="T11"/>
                </a:cxn>
              </a:cxnLst>
              <a:rect l="0" t="0" r="r" b="b"/>
              <a:pathLst>
                <a:path w="1176" h="566">
                  <a:moveTo>
                    <a:pt x="954" y="566"/>
                  </a:moveTo>
                  <a:lnTo>
                    <a:pt x="0" y="566"/>
                  </a:lnTo>
                  <a:lnTo>
                    <a:pt x="0" y="0"/>
                  </a:lnTo>
                  <a:lnTo>
                    <a:pt x="954" y="0"/>
                  </a:lnTo>
                  <a:lnTo>
                    <a:pt x="1176" y="283"/>
                  </a:lnTo>
                  <a:lnTo>
                    <a:pt x="954" y="566"/>
                  </a:lnTo>
                  <a:close/>
                </a:path>
              </a:pathLst>
            </a:custGeom>
            <a:solidFill>
              <a:srgbClr val="1D4251"/>
            </a:solidFill>
            <a:ln w="38100">
              <a:noFill/>
            </a:ln>
            <a:effectLst/>
          </p:spPr>
          <p:txBody>
            <a:bodyPr vert="horz" wrap="square" lIns="0" tIns="0" rIns="180000" bIns="108000" numCol="1" anchor="ctr" anchorCtr="0" compatLnSpc="1">
              <a:prstTxWarp prst="textNoShape">
                <a:avLst/>
              </a:prstTxWarp>
            </a:bodyPr>
            <a:lstStyle/>
            <a:p>
              <a:pPr algn="ctr"/>
              <a:endParaRPr lang="zh-CN" altLang="en-US" sz="3600" dirty="0">
                <a:solidFill>
                  <a:schemeClr val="bg1"/>
                </a:solidFill>
                <a:cs typeface="+mn-ea"/>
                <a:sym typeface="+mn-lt"/>
              </a:endParaRPr>
            </a:p>
          </p:txBody>
        </p:sp>
        <p:sp>
          <p:nvSpPr>
            <p:cNvPr id="4" name="矩形 3"/>
            <p:cNvSpPr/>
            <p:nvPr/>
          </p:nvSpPr>
          <p:spPr>
            <a:xfrm>
              <a:off x="1753501" y="2687380"/>
              <a:ext cx="2381372" cy="1477328"/>
            </a:xfrm>
            <a:prstGeom prst="rect">
              <a:avLst/>
            </a:prstGeom>
          </p:spPr>
          <p:txBody>
            <a:bodyPr wrap="square">
              <a:spAutoFit/>
            </a:bodyPr>
            <a:lstStyle/>
            <a:p>
              <a:pPr algn="ctr" fontAlgn="ctr">
                <a:lnSpc>
                  <a:spcPct val="150000"/>
                </a:lnSpc>
              </a:pPr>
              <a:r>
                <a:rPr lang="en-US" altLang="zh-CN" sz="1200" dirty="0">
                  <a:solidFill>
                    <a:schemeClr val="bg1"/>
                  </a:solidFill>
                  <a:cs typeface="+mn-ea"/>
                  <a:sym typeface="+mn-lt"/>
                </a:rPr>
                <a:t>Random Forest Classification is a powerful machine learning algorithm that can be utilized for solving complex problems, such as pollution prediction. </a:t>
              </a:r>
            </a:p>
          </p:txBody>
        </p:sp>
        <p:sp>
          <p:nvSpPr>
            <p:cNvPr id="5" name="矩形 4"/>
            <p:cNvSpPr/>
            <p:nvPr/>
          </p:nvSpPr>
          <p:spPr>
            <a:xfrm>
              <a:off x="2189013" y="2265683"/>
              <a:ext cx="1510350" cy="400110"/>
            </a:xfrm>
            <a:prstGeom prst="rect">
              <a:avLst/>
            </a:prstGeom>
          </p:spPr>
          <p:txBody>
            <a:bodyPr wrap="none">
              <a:spAutoFit/>
            </a:bodyPr>
            <a:lstStyle/>
            <a:p>
              <a:pPr algn="ctr"/>
              <a:r>
                <a:rPr lang="en-US" altLang="zh-CN" sz="2000" b="1" dirty="0">
                  <a:solidFill>
                    <a:schemeClr val="bg1"/>
                  </a:solidFill>
                  <a:cs typeface="+mn-ea"/>
                  <a:sym typeface="+mn-lt"/>
                </a:rPr>
                <a:t>SOLUTION</a:t>
              </a:r>
              <a:endParaRPr lang="zh-CN" altLang="en-US" sz="2000" b="1" dirty="0">
                <a:solidFill>
                  <a:schemeClr val="bg1"/>
                </a:solidFill>
                <a:cs typeface="+mn-ea"/>
                <a:sym typeface="+mn-lt"/>
              </a:endParaRPr>
            </a:p>
          </p:txBody>
        </p:sp>
      </p:grpSp>
      <p:grpSp>
        <p:nvGrpSpPr>
          <p:cNvPr id="6" name="组合 5"/>
          <p:cNvGrpSpPr/>
          <p:nvPr/>
        </p:nvGrpSpPr>
        <p:grpSpPr>
          <a:xfrm>
            <a:off x="4348775" y="1861851"/>
            <a:ext cx="3503401" cy="2429690"/>
            <a:chOff x="4348775" y="1861851"/>
            <a:chExt cx="3503401" cy="2429690"/>
          </a:xfrm>
        </p:grpSpPr>
        <p:sp>
          <p:nvSpPr>
            <p:cNvPr id="7" name="Freeform 6"/>
            <p:cNvSpPr>
              <a:spLocks/>
            </p:cNvSpPr>
            <p:nvPr/>
          </p:nvSpPr>
          <p:spPr bwMode="auto">
            <a:xfrm>
              <a:off x="4348775" y="1861851"/>
              <a:ext cx="3503401" cy="2429690"/>
            </a:xfrm>
            <a:custGeom>
              <a:avLst/>
              <a:gdLst>
                <a:gd name="T0" fmla="*/ 952 w 1174"/>
                <a:gd name="T1" fmla="*/ 0 h 566"/>
                <a:gd name="T2" fmla="*/ 0 w 1174"/>
                <a:gd name="T3" fmla="*/ 0 h 566"/>
                <a:gd name="T4" fmla="*/ 223 w 1174"/>
                <a:gd name="T5" fmla="*/ 283 h 566"/>
                <a:gd name="T6" fmla="*/ 0 w 1174"/>
                <a:gd name="T7" fmla="*/ 566 h 566"/>
                <a:gd name="T8" fmla="*/ 952 w 1174"/>
                <a:gd name="T9" fmla="*/ 566 h 566"/>
                <a:gd name="T10" fmla="*/ 1174 w 1174"/>
                <a:gd name="T11" fmla="*/ 283 h 566"/>
                <a:gd name="T12" fmla="*/ 952 w 1174"/>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74" h="566">
                  <a:moveTo>
                    <a:pt x="952" y="0"/>
                  </a:moveTo>
                  <a:lnTo>
                    <a:pt x="0" y="0"/>
                  </a:lnTo>
                  <a:lnTo>
                    <a:pt x="223" y="283"/>
                  </a:lnTo>
                  <a:lnTo>
                    <a:pt x="0" y="566"/>
                  </a:lnTo>
                  <a:lnTo>
                    <a:pt x="952" y="566"/>
                  </a:lnTo>
                  <a:lnTo>
                    <a:pt x="1174" y="283"/>
                  </a:lnTo>
                  <a:lnTo>
                    <a:pt x="952" y="0"/>
                  </a:lnTo>
                  <a:close/>
                </a:path>
              </a:pathLst>
            </a:custGeom>
            <a:solidFill>
              <a:srgbClr val="F5C700"/>
            </a:solidFill>
            <a:ln w="38100">
              <a:noFill/>
            </a:ln>
            <a:effectLst/>
          </p:spPr>
          <p:txBody>
            <a:bodyPr vert="horz" wrap="square" lIns="0" tIns="0" rIns="0" bIns="108000" numCol="1" anchor="ctr" anchorCtr="0" compatLnSpc="1">
              <a:prstTxWarp prst="textNoShape">
                <a:avLst/>
              </a:prstTxWarp>
            </a:bodyPr>
            <a:lstStyle/>
            <a:p>
              <a:pPr algn="ctr"/>
              <a:endParaRPr lang="zh-CN" altLang="en-US" sz="3600" dirty="0">
                <a:solidFill>
                  <a:schemeClr val="bg1"/>
                </a:solidFill>
                <a:cs typeface="+mn-ea"/>
                <a:sym typeface="+mn-lt"/>
              </a:endParaRPr>
            </a:p>
          </p:txBody>
        </p:sp>
        <p:sp>
          <p:nvSpPr>
            <p:cNvPr id="8" name="矩形 7"/>
            <p:cNvSpPr/>
            <p:nvPr/>
          </p:nvSpPr>
          <p:spPr>
            <a:xfrm>
              <a:off x="5055922" y="2675047"/>
              <a:ext cx="2334485" cy="1200329"/>
            </a:xfrm>
            <a:prstGeom prst="rect">
              <a:avLst/>
            </a:prstGeom>
          </p:spPr>
          <p:txBody>
            <a:bodyPr wrap="square">
              <a:spAutoFit/>
            </a:bodyPr>
            <a:lstStyle/>
            <a:p>
              <a:pPr algn="ctr" fontAlgn="ctr">
                <a:lnSpc>
                  <a:spcPct val="150000"/>
                </a:lnSpc>
              </a:pPr>
              <a:r>
                <a:rPr lang="en-US" altLang="zh-CN" sz="1200" dirty="0">
                  <a:solidFill>
                    <a:schemeClr val="bg1"/>
                  </a:solidFill>
                  <a:cs typeface="+mn-ea"/>
                  <a:sym typeface="+mn-lt"/>
                </a:rPr>
                <a:t>Relevant features are extracted and transformed to ensure they are in a suitable format for input into the random forest model.</a:t>
              </a:r>
            </a:p>
          </p:txBody>
        </p:sp>
        <p:sp>
          <p:nvSpPr>
            <p:cNvPr id="9" name="矩形 8"/>
            <p:cNvSpPr/>
            <p:nvPr/>
          </p:nvSpPr>
          <p:spPr>
            <a:xfrm>
              <a:off x="4848148" y="1979494"/>
              <a:ext cx="2510624" cy="707886"/>
            </a:xfrm>
            <a:prstGeom prst="rect">
              <a:avLst/>
            </a:prstGeom>
          </p:spPr>
          <p:txBody>
            <a:bodyPr wrap="none">
              <a:spAutoFit/>
            </a:bodyPr>
            <a:lstStyle/>
            <a:p>
              <a:pPr algn="ctr"/>
              <a:r>
                <a:rPr lang="en-US" altLang="zh-CN" sz="2000" b="1" dirty="0">
                  <a:solidFill>
                    <a:schemeClr val="bg1"/>
                  </a:solidFill>
                  <a:cs typeface="+mn-ea"/>
                  <a:sym typeface="+mn-lt"/>
                </a:rPr>
                <a:t>DATA </a:t>
              </a:r>
            </a:p>
            <a:p>
              <a:pPr algn="ctr"/>
              <a:r>
                <a:rPr lang="en-US" altLang="zh-CN" sz="2000" b="1" dirty="0">
                  <a:solidFill>
                    <a:schemeClr val="bg1"/>
                  </a:solidFill>
                  <a:cs typeface="+mn-ea"/>
                  <a:sym typeface="+mn-lt"/>
                </a:rPr>
                <a:t>PRE-PROCESSING</a:t>
              </a:r>
              <a:endParaRPr lang="zh-CN" altLang="en-US" sz="2000" b="1" dirty="0">
                <a:solidFill>
                  <a:schemeClr val="bg1"/>
                </a:solidFill>
                <a:cs typeface="+mn-ea"/>
                <a:sym typeface="+mn-lt"/>
              </a:endParaRPr>
            </a:p>
          </p:txBody>
        </p:sp>
      </p:grpSp>
      <p:grpSp>
        <p:nvGrpSpPr>
          <p:cNvPr id="10" name="组合 9"/>
          <p:cNvGrpSpPr/>
          <p:nvPr/>
        </p:nvGrpSpPr>
        <p:grpSpPr>
          <a:xfrm>
            <a:off x="7524962" y="1861851"/>
            <a:ext cx="3503401" cy="2429690"/>
            <a:chOff x="7524962" y="1861851"/>
            <a:chExt cx="3503401" cy="2429690"/>
          </a:xfrm>
        </p:grpSpPr>
        <p:sp>
          <p:nvSpPr>
            <p:cNvPr id="11" name="任意多边形: 形状 29"/>
            <p:cNvSpPr/>
            <p:nvPr/>
          </p:nvSpPr>
          <p:spPr>
            <a:xfrm>
              <a:off x="7524962" y="1861851"/>
              <a:ext cx="3503401" cy="2429690"/>
            </a:xfrm>
            <a:custGeom>
              <a:avLst/>
              <a:gdLst>
                <a:gd name="connsiteX0" fmla="*/ 0 w 3503401"/>
                <a:gd name="connsiteY0" fmla="*/ 0 h 2429690"/>
                <a:gd name="connsiteX1" fmla="*/ 1280462 w 3503401"/>
                <a:gd name="connsiteY1" fmla="*/ 0 h 2429690"/>
                <a:gd name="connsiteX2" fmla="*/ 2843902 w 3503401"/>
                <a:gd name="connsiteY2" fmla="*/ 0 h 2429690"/>
                <a:gd name="connsiteX3" fmla="*/ 3491356 w 3503401"/>
                <a:gd name="connsiteY3" fmla="*/ 0 h 2429690"/>
                <a:gd name="connsiteX4" fmla="*/ 3491356 w 3503401"/>
                <a:gd name="connsiteY4" fmla="*/ 1192657 h 2429690"/>
                <a:gd name="connsiteX5" fmla="*/ 3503401 w 3503401"/>
                <a:gd name="connsiteY5" fmla="*/ 1214845 h 2429690"/>
                <a:gd name="connsiteX6" fmla="*/ 3491356 w 3503401"/>
                <a:gd name="connsiteY6" fmla="*/ 1237033 h 2429690"/>
                <a:gd name="connsiteX7" fmla="*/ 3491356 w 3503401"/>
                <a:gd name="connsiteY7" fmla="*/ 2429690 h 2429690"/>
                <a:gd name="connsiteX8" fmla="*/ 2843902 w 3503401"/>
                <a:gd name="connsiteY8" fmla="*/ 2429690 h 2429690"/>
                <a:gd name="connsiteX9" fmla="*/ 1280462 w 3503401"/>
                <a:gd name="connsiteY9" fmla="*/ 2429690 h 2429690"/>
                <a:gd name="connsiteX10" fmla="*/ 0 w 3503401"/>
                <a:gd name="connsiteY10" fmla="*/ 2429690 h 2429690"/>
                <a:gd name="connsiteX11" fmla="*/ 662483 w 3503401"/>
                <a:gd name="connsiteY11" fmla="*/ 1214845 h 242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401" h="2429690">
                  <a:moveTo>
                    <a:pt x="0" y="0"/>
                  </a:moveTo>
                  <a:lnTo>
                    <a:pt x="1280462" y="0"/>
                  </a:lnTo>
                  <a:lnTo>
                    <a:pt x="2843902" y="0"/>
                  </a:lnTo>
                  <a:lnTo>
                    <a:pt x="3491356" y="0"/>
                  </a:lnTo>
                  <a:lnTo>
                    <a:pt x="3491356" y="1192657"/>
                  </a:lnTo>
                  <a:lnTo>
                    <a:pt x="3503401" y="1214845"/>
                  </a:lnTo>
                  <a:lnTo>
                    <a:pt x="3491356" y="1237033"/>
                  </a:lnTo>
                  <a:lnTo>
                    <a:pt x="3491356" y="2429690"/>
                  </a:lnTo>
                  <a:lnTo>
                    <a:pt x="2843902" y="2429690"/>
                  </a:lnTo>
                  <a:lnTo>
                    <a:pt x="1280462" y="2429690"/>
                  </a:lnTo>
                  <a:lnTo>
                    <a:pt x="0" y="2429690"/>
                  </a:lnTo>
                  <a:lnTo>
                    <a:pt x="662483" y="1214845"/>
                  </a:lnTo>
                  <a:close/>
                </a:path>
              </a:pathLst>
            </a:cu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矩形 11"/>
            <p:cNvSpPr/>
            <p:nvPr/>
          </p:nvSpPr>
          <p:spPr>
            <a:xfrm>
              <a:off x="8470219" y="2675047"/>
              <a:ext cx="2334485" cy="1477328"/>
            </a:xfrm>
            <a:prstGeom prst="rect">
              <a:avLst/>
            </a:prstGeom>
          </p:spPr>
          <p:txBody>
            <a:bodyPr wrap="square">
              <a:spAutoFit/>
            </a:bodyPr>
            <a:lstStyle/>
            <a:p>
              <a:pPr algn="ctr" fontAlgn="ctr">
                <a:lnSpc>
                  <a:spcPct val="150000"/>
                </a:lnSpc>
              </a:pPr>
              <a:r>
                <a:rPr lang="en-US" altLang="zh-CN" sz="1200" dirty="0">
                  <a:solidFill>
                    <a:schemeClr val="bg1"/>
                  </a:solidFill>
                  <a:cs typeface="+mn-ea"/>
                  <a:sym typeface="+mn-lt"/>
                </a:rPr>
                <a:t>The random forest algorithm constructs an ensemble of decision trees using bootstrapped samples from the training data.</a:t>
              </a:r>
            </a:p>
          </p:txBody>
        </p:sp>
        <p:sp>
          <p:nvSpPr>
            <p:cNvPr id="13" name="矩形 12"/>
            <p:cNvSpPr/>
            <p:nvPr/>
          </p:nvSpPr>
          <p:spPr>
            <a:xfrm>
              <a:off x="8924767" y="2244845"/>
              <a:ext cx="1425390" cy="400110"/>
            </a:xfrm>
            <a:prstGeom prst="rect">
              <a:avLst/>
            </a:prstGeom>
          </p:spPr>
          <p:txBody>
            <a:bodyPr wrap="none">
              <a:spAutoFit/>
            </a:bodyPr>
            <a:lstStyle/>
            <a:p>
              <a:pPr algn="ctr"/>
              <a:r>
                <a:rPr lang="en-US" altLang="zh-CN" sz="2000" b="1" dirty="0">
                  <a:solidFill>
                    <a:schemeClr val="bg1"/>
                  </a:solidFill>
                  <a:cs typeface="+mn-ea"/>
                  <a:sym typeface="+mn-lt"/>
                </a:rPr>
                <a:t>TRAINING</a:t>
              </a:r>
              <a:endParaRPr lang="zh-CN" altLang="en-US" sz="2000" b="1" dirty="0">
                <a:solidFill>
                  <a:schemeClr val="bg1"/>
                </a:solidFill>
                <a:cs typeface="+mn-ea"/>
                <a:sym typeface="+mn-lt"/>
              </a:endParaRPr>
            </a:p>
          </p:txBody>
        </p:sp>
      </p:grpSp>
      <p:sp>
        <p:nvSpPr>
          <p:cNvPr id="14" name="椭圆 13"/>
          <p:cNvSpPr/>
          <p:nvPr/>
        </p:nvSpPr>
        <p:spPr>
          <a:xfrm>
            <a:off x="4348775" y="2727348"/>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prstTxWarp prst="textNoShape">
              <a:avLst/>
            </a:prstTxWarp>
          </a:bodyPr>
          <a:lstStyle/>
          <a:p>
            <a:pPr algn="ctr"/>
            <a:r>
              <a:rPr lang="zh-CN" altLang="en-US" sz="2400" dirty="0">
                <a:solidFill>
                  <a:schemeClr val="bg1"/>
                </a:solidFill>
                <a:cs typeface="+mn-ea"/>
                <a:sym typeface="+mn-lt"/>
              </a:rPr>
              <a:t></a:t>
            </a:r>
          </a:p>
        </p:txBody>
      </p:sp>
      <p:sp>
        <p:nvSpPr>
          <p:cNvPr id="15" name="椭圆 14"/>
          <p:cNvSpPr/>
          <p:nvPr/>
        </p:nvSpPr>
        <p:spPr>
          <a:xfrm>
            <a:off x="7547862" y="2727348"/>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prstTxWarp prst="textNoShape">
              <a:avLst/>
            </a:prstTxWarp>
          </a:bodyPr>
          <a:lstStyle/>
          <a:p>
            <a:pPr algn="ctr"/>
            <a:r>
              <a:rPr lang="zh-CN" altLang="en-US" sz="2400" dirty="0">
                <a:solidFill>
                  <a:schemeClr val="bg1"/>
                </a:solidFill>
                <a:cs typeface="+mn-ea"/>
                <a:sym typeface="+mn-lt"/>
              </a:rPr>
              <a:t></a:t>
            </a:r>
          </a:p>
        </p:txBody>
      </p:sp>
      <p:sp>
        <p:nvSpPr>
          <p:cNvPr id="16" name="矩形 15"/>
          <p:cNvSpPr/>
          <p:nvPr/>
        </p:nvSpPr>
        <p:spPr>
          <a:xfrm>
            <a:off x="995088" y="4752523"/>
            <a:ext cx="10216744" cy="1061829"/>
          </a:xfrm>
          <a:prstGeom prst="rect">
            <a:avLst/>
          </a:prstGeom>
        </p:spPr>
        <p:txBody>
          <a:bodyPr wrap="square">
            <a:spAutoFit/>
          </a:bodyPr>
          <a:lstStyle/>
          <a:p>
            <a:pPr algn="just" fontAlgn="ctr">
              <a:lnSpc>
                <a:spcPct val="150000"/>
              </a:lnSpc>
            </a:pPr>
            <a:r>
              <a:rPr lang="en-US" altLang="zh-CN" sz="1400" dirty="0">
                <a:solidFill>
                  <a:schemeClr val="tx1">
                    <a:lumMod val="75000"/>
                    <a:lumOff val="25000"/>
                  </a:schemeClr>
                </a:solidFill>
                <a:cs typeface="+mn-ea"/>
                <a:sym typeface="+mn-lt"/>
              </a:rPr>
              <a:t>To train a Random Forest classifier model, we use the dataset and the Random Forest Classifier class in scikit-learn. The trained model (Random Forest) can make predictions on the Production information of the craft village. The output of the prediction will be the predicted various classes.</a:t>
            </a:r>
          </a:p>
        </p:txBody>
      </p:sp>
      <p:cxnSp>
        <p:nvCxnSpPr>
          <p:cNvPr id="17" name="直接连接符 16"/>
          <p:cNvCxnSpPr>
            <a:cxnSpLocks/>
          </p:cNvCxnSpPr>
          <p:nvPr/>
        </p:nvCxnSpPr>
        <p:spPr>
          <a:xfrm>
            <a:off x="995088" y="4695373"/>
            <a:ext cx="10216744" cy="0"/>
          </a:xfrm>
          <a:prstGeom prst="line">
            <a:avLst/>
          </a:prstGeom>
          <a:ln w="9525">
            <a:solidFill>
              <a:srgbClr val="1D425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19" name="文本框 3">
            <a:extLst>
              <a:ext uri="{FF2B5EF4-FFF2-40B4-BE49-F238E27FC236}">
                <a16:creationId xmlns:a16="http://schemas.microsoft.com/office/drawing/2014/main" id="{BEFB7C6C-BCD3-AA52-E7C2-2F5ED006B06D}"/>
              </a:ext>
            </a:extLst>
          </p:cNvPr>
          <p:cNvSpPr txBox="1"/>
          <p:nvPr/>
        </p:nvSpPr>
        <p:spPr>
          <a:xfrm>
            <a:off x="604663" y="184322"/>
            <a:ext cx="3357009" cy="523220"/>
          </a:xfrm>
          <a:prstGeom prst="rect">
            <a:avLst/>
          </a:prstGeom>
          <a:noFill/>
        </p:spPr>
        <p:txBody>
          <a:bodyPr wrap="none" rtlCol="0">
            <a:spAutoFit/>
          </a:bodyPr>
          <a:lstStyle/>
          <a:p>
            <a:r>
              <a:rPr lang="en-US" altLang="zh-CN" sz="2800" b="1" dirty="0">
                <a:solidFill>
                  <a:srgbClr val="1D4251"/>
                </a:solidFill>
                <a:cs typeface="+mn-ea"/>
                <a:sym typeface="+mn-lt"/>
              </a:rPr>
              <a:t>RANDOM FOREST</a:t>
            </a:r>
          </a:p>
        </p:txBody>
      </p:sp>
    </p:spTree>
    <p:extLst>
      <p:ext uri="{BB962C8B-B14F-4D97-AF65-F5344CB8AC3E}">
        <p14:creationId xmlns:p14="http://schemas.microsoft.com/office/powerpoint/2010/main" val="37324116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050"/>
                            </p:stCondLst>
                            <p:childTnLst>
                              <p:par>
                                <p:cTn id="11" presetID="2" presetClass="entr" presetSubtype="8" decel="10000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0-#ppt_w/2"/>
                                          </p:val>
                                        </p:tav>
                                        <p:tav tm="100000">
                                          <p:val>
                                            <p:strVal val="#ppt_x"/>
                                          </p:val>
                                        </p:tav>
                                      </p:tavLst>
                                    </p:anim>
                                    <p:anim calcmode="lin" valueType="num">
                                      <p:cBhvr additive="base">
                                        <p:cTn id="14" dur="1000" fill="hold"/>
                                        <p:tgtEl>
                                          <p:spTgt spid="10"/>
                                        </p:tgtEl>
                                        <p:attrNameLst>
                                          <p:attrName>ppt_y</p:attrName>
                                        </p:attrNameLst>
                                      </p:cBhvr>
                                      <p:tavLst>
                                        <p:tav tm="0">
                                          <p:val>
                                            <p:strVal val="#ppt_y"/>
                                          </p:val>
                                        </p:tav>
                                        <p:tav tm="100000">
                                          <p:val>
                                            <p:strVal val="#ppt_y"/>
                                          </p:val>
                                        </p:tav>
                                      </p:tavLst>
                                    </p:anim>
                                  </p:childTnLst>
                                </p:cTn>
                              </p:par>
                            </p:childTnLst>
                          </p:cTn>
                        </p:par>
                        <p:par>
                          <p:cTn id="15" fill="hold">
                            <p:stCondLst>
                              <p:cond delay="2050"/>
                            </p:stCondLst>
                            <p:childTnLst>
                              <p:par>
                                <p:cTn id="16" presetID="2" presetClass="entr" presetSubtype="8" decel="10000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000" fill="hold"/>
                                        <p:tgtEl>
                                          <p:spTgt spid="6"/>
                                        </p:tgtEl>
                                        <p:attrNameLst>
                                          <p:attrName>ppt_x</p:attrName>
                                        </p:attrNameLst>
                                      </p:cBhvr>
                                      <p:tavLst>
                                        <p:tav tm="0">
                                          <p:val>
                                            <p:strVal val="0-#ppt_w/2"/>
                                          </p:val>
                                        </p:tav>
                                        <p:tav tm="100000">
                                          <p:val>
                                            <p:strVal val="#ppt_x"/>
                                          </p:val>
                                        </p:tav>
                                      </p:tavLst>
                                    </p:anim>
                                    <p:anim calcmode="lin" valueType="num">
                                      <p:cBhvr additive="base">
                                        <p:cTn id="19" dur="10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3050"/>
                            </p:stCondLst>
                            <p:childTnLst>
                              <p:par>
                                <p:cTn id="21" presetID="2" presetClass="entr" presetSubtype="8" decel="10000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0-#ppt_w/2"/>
                                          </p:val>
                                        </p:tav>
                                        <p:tav tm="100000">
                                          <p:val>
                                            <p:strVal val="#ppt_x"/>
                                          </p:val>
                                        </p:tav>
                                      </p:tavLst>
                                    </p:anim>
                                    <p:anim calcmode="lin" valueType="num">
                                      <p:cBhvr additive="base">
                                        <p:cTn id="24" dur="10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4050"/>
                            </p:stCondLst>
                            <p:childTnLst>
                              <p:par>
                                <p:cTn id="26" presetID="5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par>
                          <p:cTn id="31" fill="hold">
                            <p:stCondLst>
                              <p:cond delay="455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par>
                          <p:cTn id="37" fill="hold">
                            <p:stCondLst>
                              <p:cond delay="5050"/>
                            </p:stCondLst>
                            <p:childTnLst>
                              <p:par>
                                <p:cTn id="38" presetID="2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10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500"/>
                                        <p:tgtEl>
                                          <p:spTgt spid="16"/>
                                        </p:tgtEl>
                                      </p:cBhvr>
                                    </p:animEffect>
                                  </p:childTnLst>
                                </p:cTn>
                              </p:par>
                              <p:par>
                                <p:cTn id="44" presetID="64" presetClass="path" presetSubtype="0" decel="100000" fill="hold" grpId="1" nodeType="withEffect">
                                  <p:stCondLst>
                                    <p:cond delay="0"/>
                                  </p:stCondLst>
                                  <p:childTnLst>
                                    <p:animMotion origin="layout" path="M -1.04167E-6 -3.7037E-7 L -1.04167E-6 0.05 " pathEditMode="relative" rAng="0" ptsTypes="AA">
                                      <p:cBhvr>
                                        <p:cTn id="45" dur="1500" spd="-100000" fill="hold"/>
                                        <p:tgtEl>
                                          <p:spTgt spid="16"/>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6" grpId="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9DE248-6238-9A89-6155-928671857C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3" name="文本框 3">
            <a:extLst>
              <a:ext uri="{FF2B5EF4-FFF2-40B4-BE49-F238E27FC236}">
                <a16:creationId xmlns:a16="http://schemas.microsoft.com/office/drawing/2014/main" id="{C3D344D7-9C80-BA72-5A99-726B701AB99C}"/>
              </a:ext>
            </a:extLst>
          </p:cNvPr>
          <p:cNvSpPr txBox="1"/>
          <p:nvPr/>
        </p:nvSpPr>
        <p:spPr>
          <a:xfrm>
            <a:off x="604663" y="184322"/>
            <a:ext cx="3357009" cy="523220"/>
          </a:xfrm>
          <a:prstGeom prst="rect">
            <a:avLst/>
          </a:prstGeom>
          <a:noFill/>
        </p:spPr>
        <p:txBody>
          <a:bodyPr wrap="none" rtlCol="0">
            <a:spAutoFit/>
          </a:bodyPr>
          <a:lstStyle/>
          <a:p>
            <a:r>
              <a:rPr lang="en-US" altLang="zh-CN" sz="2800" b="1" dirty="0">
                <a:solidFill>
                  <a:srgbClr val="1D4251"/>
                </a:solidFill>
                <a:cs typeface="+mn-ea"/>
                <a:sym typeface="+mn-lt"/>
              </a:rPr>
              <a:t>RANDOM FOREST</a:t>
            </a:r>
          </a:p>
        </p:txBody>
      </p:sp>
      <p:pic>
        <p:nvPicPr>
          <p:cNvPr id="2" name="Picture 1">
            <a:extLst>
              <a:ext uri="{FF2B5EF4-FFF2-40B4-BE49-F238E27FC236}">
                <a16:creationId xmlns:a16="http://schemas.microsoft.com/office/drawing/2014/main" id="{F533E3C1-202C-D4EE-39DB-3E2414EE96BA}"/>
              </a:ext>
            </a:extLst>
          </p:cNvPr>
          <p:cNvPicPr>
            <a:picLocks noChangeAspect="1"/>
          </p:cNvPicPr>
          <p:nvPr/>
        </p:nvPicPr>
        <p:blipFill rotWithShape="1">
          <a:blip r:embed="rId4">
            <a:extLst>
              <a:ext uri="{28A0092B-C50C-407E-A947-70E740481C1C}">
                <a14:useLocalDpi xmlns:a14="http://schemas.microsoft.com/office/drawing/2010/main" val="0"/>
              </a:ext>
            </a:extLst>
          </a:blip>
          <a:srcRect l="4041" t="2652" r="3483" b="3082"/>
          <a:stretch/>
        </p:blipFill>
        <p:spPr bwMode="auto">
          <a:xfrm>
            <a:off x="2967135" y="783771"/>
            <a:ext cx="6298164" cy="6074229"/>
          </a:xfrm>
          <a:prstGeom prst="rect">
            <a:avLst/>
          </a:prstGeom>
          <a:noFill/>
          <a:ln>
            <a:noFill/>
          </a:ln>
        </p:spPr>
      </p:pic>
    </p:spTree>
    <p:extLst>
      <p:ext uri="{BB962C8B-B14F-4D97-AF65-F5344CB8AC3E}">
        <p14:creationId xmlns:p14="http://schemas.microsoft.com/office/powerpoint/2010/main" val="8438248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105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g2499e79ef44_0_41"/>
          <p:cNvPicPr preferRelativeResize="0"/>
          <p:nvPr/>
        </p:nvPicPr>
        <p:blipFill rotWithShape="1">
          <a:blip r:embed="rId3">
            <a:alphaModFix/>
          </a:blip>
          <a:srcRect/>
          <a:stretch/>
        </p:blipFill>
        <p:spPr>
          <a:xfrm>
            <a:off x="10261600" y="83973"/>
            <a:ext cx="1774092" cy="566419"/>
          </a:xfrm>
          <a:prstGeom prst="rect">
            <a:avLst/>
          </a:prstGeom>
          <a:noFill/>
          <a:ln>
            <a:noFill/>
          </a:ln>
        </p:spPr>
      </p:pic>
      <p:sp>
        <p:nvSpPr>
          <p:cNvPr id="512" name="Google Shape;512;g2499e79ef44_0_41"/>
          <p:cNvSpPr txBox="1"/>
          <p:nvPr/>
        </p:nvSpPr>
        <p:spPr>
          <a:xfrm>
            <a:off x="604663" y="184322"/>
            <a:ext cx="5017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1D4251"/>
                </a:solidFill>
                <a:ea typeface="Helvetica Neue"/>
                <a:cs typeface="Helvetica Neue"/>
                <a:sym typeface="Helvetica Neue"/>
              </a:rPr>
              <a:t>RANDOM FOREST</a:t>
            </a:r>
            <a:endParaRPr dirty="0"/>
          </a:p>
        </p:txBody>
      </p:sp>
      <p:pic>
        <p:nvPicPr>
          <p:cNvPr id="513" name="Google Shape;513;g2499e79ef44_0_41"/>
          <p:cNvPicPr preferRelativeResize="0"/>
          <p:nvPr/>
        </p:nvPicPr>
        <p:blipFill>
          <a:blip r:embed="rId4">
            <a:alphaModFix/>
          </a:blip>
          <a:stretch>
            <a:fillRect/>
          </a:stretch>
        </p:blipFill>
        <p:spPr>
          <a:xfrm>
            <a:off x="152400" y="1221872"/>
            <a:ext cx="11887200" cy="510778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12"/>
                                        </p:tgtEl>
                                        <p:attrNameLst>
                                          <p:attrName>style.visibility</p:attrName>
                                        </p:attrNameLst>
                                      </p:cBhvr>
                                      <p:to>
                                        <p:strVal val="visible"/>
                                      </p:to>
                                    </p:set>
                                    <p:anim calcmode="lin" valueType="num">
                                      <p:cBhvr additive="base">
                                        <p:cTn id="7" dur="500"/>
                                        <p:tgtEl>
                                          <p:spTgt spid="512"/>
                                        </p:tgtEl>
                                        <p:attrNameLst>
                                          <p:attrName>ppt_w</p:attrName>
                                        </p:attrNameLst>
                                      </p:cBhvr>
                                      <p:tavLst>
                                        <p:tav tm="0">
                                          <p:val>
                                            <p:strVal val="0"/>
                                          </p:val>
                                        </p:tav>
                                        <p:tav tm="100000">
                                          <p:val>
                                            <p:strVal val="#ppt_w"/>
                                          </p:val>
                                        </p:tav>
                                      </p:tavLst>
                                    </p:anim>
                                    <p:anim calcmode="lin" valueType="num">
                                      <p:cBhvr additive="base">
                                        <p:cTn id="8" dur="500"/>
                                        <p:tgtEl>
                                          <p:spTgt spid="51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13"/>
                                        </p:tgtEl>
                                        <p:attrNameLst>
                                          <p:attrName>style.visibility</p:attrName>
                                        </p:attrNameLst>
                                      </p:cBhvr>
                                      <p:to>
                                        <p:strVal val="visible"/>
                                      </p:to>
                                    </p:set>
                                    <p:animEffect transition="in" filter="wipe(up)">
                                      <p:cBhvr>
                                        <p:cTn id="12" dur="5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g2499e79ef44_0_80"/>
          <p:cNvPicPr preferRelativeResize="0"/>
          <p:nvPr/>
        </p:nvPicPr>
        <p:blipFill rotWithShape="1">
          <a:blip r:embed="rId3">
            <a:alphaModFix/>
          </a:blip>
          <a:srcRect/>
          <a:stretch/>
        </p:blipFill>
        <p:spPr>
          <a:xfrm>
            <a:off x="10261600" y="83973"/>
            <a:ext cx="1774092" cy="566419"/>
          </a:xfrm>
          <a:prstGeom prst="rect">
            <a:avLst/>
          </a:prstGeom>
          <a:noFill/>
          <a:ln>
            <a:noFill/>
          </a:ln>
        </p:spPr>
      </p:pic>
      <p:sp>
        <p:nvSpPr>
          <p:cNvPr id="520" name="Google Shape;520;g2499e79ef44_0_80"/>
          <p:cNvSpPr txBox="1"/>
          <p:nvPr/>
        </p:nvSpPr>
        <p:spPr>
          <a:xfrm>
            <a:off x="604663" y="184322"/>
            <a:ext cx="5017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1D4251"/>
                </a:solidFill>
                <a:ea typeface="Helvetica Neue"/>
                <a:cs typeface="Helvetica Neue"/>
                <a:sym typeface="Helvetica Neue"/>
              </a:rPr>
              <a:t>RANDOM FOREST</a:t>
            </a:r>
            <a:endParaRPr dirty="0"/>
          </a:p>
        </p:txBody>
      </p:sp>
      <p:pic>
        <p:nvPicPr>
          <p:cNvPr id="2" name="Picture 1"/>
          <p:cNvPicPr>
            <a:picLocks noChangeAspect="1"/>
          </p:cNvPicPr>
          <p:nvPr/>
        </p:nvPicPr>
        <p:blipFill>
          <a:blip r:embed="rId4"/>
          <a:stretch>
            <a:fillRect/>
          </a:stretch>
        </p:blipFill>
        <p:spPr>
          <a:xfrm>
            <a:off x="48207" y="822713"/>
            <a:ext cx="12115800" cy="6035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500"/>
                                        <p:tgtEl>
                                          <p:spTgt spid="520"/>
                                        </p:tgtEl>
                                        <p:attrNameLst>
                                          <p:attrName>ppt_w</p:attrName>
                                        </p:attrNameLst>
                                      </p:cBhvr>
                                      <p:tavLst>
                                        <p:tav tm="0">
                                          <p:val>
                                            <p:strVal val="0"/>
                                          </p:val>
                                        </p:tav>
                                        <p:tav tm="100000">
                                          <p:val>
                                            <p:strVal val="#ppt_w"/>
                                          </p:val>
                                        </p:tav>
                                      </p:tavLst>
                                    </p:anim>
                                    <p:anim calcmode="lin" valueType="num">
                                      <p:cBhvr additive="base">
                                        <p:cTn id="8" dur="500"/>
                                        <p:tgtEl>
                                          <p:spTgt spid="520"/>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g2499e79ef44_0_89"/>
          <p:cNvPicPr preferRelativeResize="0"/>
          <p:nvPr/>
        </p:nvPicPr>
        <p:blipFill rotWithShape="1">
          <a:blip r:embed="rId3">
            <a:alphaModFix/>
          </a:blip>
          <a:srcRect/>
          <a:stretch/>
        </p:blipFill>
        <p:spPr>
          <a:xfrm>
            <a:off x="10261600" y="83973"/>
            <a:ext cx="1774092" cy="566419"/>
          </a:xfrm>
          <a:prstGeom prst="rect">
            <a:avLst/>
          </a:prstGeom>
          <a:noFill/>
          <a:ln>
            <a:noFill/>
          </a:ln>
        </p:spPr>
      </p:pic>
      <p:sp>
        <p:nvSpPr>
          <p:cNvPr id="528" name="Google Shape;528;g2499e79ef44_0_89"/>
          <p:cNvSpPr txBox="1"/>
          <p:nvPr/>
        </p:nvSpPr>
        <p:spPr>
          <a:xfrm>
            <a:off x="604663" y="184322"/>
            <a:ext cx="5017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1D4251"/>
                </a:solidFill>
                <a:ea typeface="Helvetica Neue"/>
                <a:cs typeface="Helvetica Neue"/>
                <a:sym typeface="Helvetica Neue"/>
              </a:rPr>
              <a:t>RANDOM FOREST</a:t>
            </a:r>
            <a:endParaRPr dirty="0"/>
          </a:p>
        </p:txBody>
      </p:sp>
      <p:pic>
        <p:nvPicPr>
          <p:cNvPr id="529" name="Google Shape;529;g2499e79ef44_0_89"/>
          <p:cNvPicPr preferRelativeResize="0"/>
          <p:nvPr/>
        </p:nvPicPr>
        <p:blipFill>
          <a:blip r:embed="rId4">
            <a:alphaModFix/>
          </a:blip>
          <a:stretch>
            <a:fillRect/>
          </a:stretch>
        </p:blipFill>
        <p:spPr>
          <a:xfrm>
            <a:off x="1647825" y="850400"/>
            <a:ext cx="8613774" cy="58456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500"/>
                                        <p:tgtEl>
                                          <p:spTgt spid="528"/>
                                        </p:tgtEl>
                                        <p:attrNameLst>
                                          <p:attrName>ppt_w</p:attrName>
                                        </p:attrNameLst>
                                      </p:cBhvr>
                                      <p:tavLst>
                                        <p:tav tm="0">
                                          <p:val>
                                            <p:strVal val="0"/>
                                          </p:val>
                                        </p:tav>
                                        <p:tav tm="100000">
                                          <p:val>
                                            <p:strVal val="#ppt_w"/>
                                          </p:val>
                                        </p:tav>
                                      </p:tavLst>
                                    </p:anim>
                                    <p:anim calcmode="lin" valueType="num">
                                      <p:cBhvr additive="base">
                                        <p:cTn id="8" dur="500"/>
                                        <p:tgtEl>
                                          <p:spTgt spid="528"/>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29"/>
                                        </p:tgtEl>
                                        <p:attrNameLst>
                                          <p:attrName>style.visibility</p:attrName>
                                        </p:attrNameLst>
                                      </p:cBhvr>
                                      <p:to>
                                        <p:strVal val="visible"/>
                                      </p:to>
                                    </p:set>
                                    <p:animEffect transition="in" filter="wipe(left)">
                                      <p:cBhvr>
                                        <p:cTn id="12" dur="5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g2499e79ef44_0_56"/>
          <p:cNvPicPr preferRelativeResize="0"/>
          <p:nvPr/>
        </p:nvPicPr>
        <p:blipFill rotWithShape="1">
          <a:blip r:embed="rId3">
            <a:alphaModFix/>
          </a:blip>
          <a:srcRect/>
          <a:stretch/>
        </p:blipFill>
        <p:spPr>
          <a:xfrm>
            <a:off x="10261600" y="83973"/>
            <a:ext cx="1774092" cy="566419"/>
          </a:xfrm>
          <a:prstGeom prst="rect">
            <a:avLst/>
          </a:prstGeom>
          <a:noFill/>
          <a:ln>
            <a:noFill/>
          </a:ln>
        </p:spPr>
      </p:pic>
      <p:sp>
        <p:nvSpPr>
          <p:cNvPr id="536" name="Google Shape;536;g2499e79ef44_0_56"/>
          <p:cNvSpPr txBox="1"/>
          <p:nvPr/>
        </p:nvSpPr>
        <p:spPr>
          <a:xfrm>
            <a:off x="604663" y="184322"/>
            <a:ext cx="5017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1D4251"/>
                </a:solidFill>
                <a:ea typeface="Helvetica Neue"/>
                <a:cs typeface="Helvetica Neue"/>
                <a:sym typeface="Helvetica Neue"/>
              </a:rPr>
              <a:t>RANDOM FOREST</a:t>
            </a:r>
            <a:endParaRPr dirty="0"/>
          </a:p>
        </p:txBody>
      </p:sp>
      <p:pic>
        <p:nvPicPr>
          <p:cNvPr id="537" name="Google Shape;537;g2499e79ef44_0_56"/>
          <p:cNvPicPr preferRelativeResize="0"/>
          <p:nvPr/>
        </p:nvPicPr>
        <p:blipFill>
          <a:blip r:embed="rId4">
            <a:alphaModFix/>
          </a:blip>
          <a:stretch>
            <a:fillRect/>
          </a:stretch>
        </p:blipFill>
        <p:spPr>
          <a:xfrm>
            <a:off x="152400" y="1088522"/>
            <a:ext cx="11887200" cy="51263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36"/>
                                        </p:tgtEl>
                                        <p:attrNameLst>
                                          <p:attrName>style.visibility</p:attrName>
                                        </p:attrNameLst>
                                      </p:cBhvr>
                                      <p:to>
                                        <p:strVal val="visible"/>
                                      </p:to>
                                    </p:set>
                                    <p:anim calcmode="lin" valueType="num">
                                      <p:cBhvr additive="base">
                                        <p:cTn id="7" dur="500"/>
                                        <p:tgtEl>
                                          <p:spTgt spid="536"/>
                                        </p:tgtEl>
                                        <p:attrNameLst>
                                          <p:attrName>ppt_w</p:attrName>
                                        </p:attrNameLst>
                                      </p:cBhvr>
                                      <p:tavLst>
                                        <p:tav tm="0">
                                          <p:val>
                                            <p:strVal val="0"/>
                                          </p:val>
                                        </p:tav>
                                        <p:tav tm="100000">
                                          <p:val>
                                            <p:strVal val="#ppt_w"/>
                                          </p:val>
                                        </p:tav>
                                      </p:tavLst>
                                    </p:anim>
                                    <p:anim calcmode="lin" valueType="num">
                                      <p:cBhvr additive="base">
                                        <p:cTn id="8" dur="500"/>
                                        <p:tgtEl>
                                          <p:spTgt spid="536"/>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37"/>
                                        </p:tgtEl>
                                        <p:attrNameLst>
                                          <p:attrName>style.visibility</p:attrName>
                                        </p:attrNameLst>
                                      </p:cBhvr>
                                      <p:to>
                                        <p:strVal val="visible"/>
                                      </p:to>
                                    </p:set>
                                    <p:animEffect transition="in" filter="wipe(up)">
                                      <p:cBhvr>
                                        <p:cTn id="12" dur="5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5838011" y="1562101"/>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dirty="0">
                <a:cs typeface="+mn-ea"/>
                <a:sym typeface="+mn-lt"/>
              </a:rPr>
              <a:t>01</a:t>
            </a:r>
            <a:endParaRPr lang="zh-CN" altLang="en-US" sz="3200" spc="100" dirty="0">
              <a:cs typeface="+mn-ea"/>
              <a:sym typeface="+mn-lt"/>
            </a:endParaRPr>
          </a:p>
        </p:txBody>
      </p:sp>
      <p:sp>
        <p:nvSpPr>
          <p:cNvPr id="3" name="文本框 2"/>
          <p:cNvSpPr txBox="1"/>
          <p:nvPr/>
        </p:nvSpPr>
        <p:spPr>
          <a:xfrm>
            <a:off x="6819362" y="1519072"/>
            <a:ext cx="2077813" cy="523220"/>
          </a:xfrm>
          <a:prstGeom prst="rect">
            <a:avLst/>
          </a:prstGeom>
          <a:noFill/>
        </p:spPr>
        <p:txBody>
          <a:bodyPr wrap="none" rtlCol="0">
            <a:spAutoFit/>
          </a:bodyPr>
          <a:lstStyle/>
          <a:p>
            <a:r>
              <a:rPr lang="en-US" altLang="zh-CN" sz="2800" b="1" dirty="0">
                <a:solidFill>
                  <a:srgbClr val="F5C700"/>
                </a:solidFill>
                <a:cs typeface="+mn-ea"/>
                <a:sym typeface="+mn-lt"/>
              </a:rPr>
              <a:t>THE ISSUE</a:t>
            </a:r>
            <a:endParaRPr lang="zh-CN" altLang="en-US" sz="2800" b="1" dirty="0">
              <a:solidFill>
                <a:srgbClr val="F5C700"/>
              </a:solidFill>
              <a:cs typeface="+mn-ea"/>
              <a:sym typeface="+mn-lt"/>
            </a:endParaRPr>
          </a:p>
        </p:txBody>
      </p:sp>
      <p:cxnSp>
        <p:nvCxnSpPr>
          <p:cNvPr id="4" name="直接连接符 3"/>
          <p:cNvCxnSpPr>
            <a:cxnSpLocks/>
          </p:cNvCxnSpPr>
          <p:nvPr/>
        </p:nvCxnSpPr>
        <p:spPr>
          <a:xfrm>
            <a:off x="6786697" y="2151744"/>
            <a:ext cx="509088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流程图: 离页连接符 4"/>
          <p:cNvSpPr/>
          <p:nvPr/>
        </p:nvSpPr>
        <p:spPr>
          <a:xfrm>
            <a:off x="5838011" y="2563587"/>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02</a:t>
            </a:r>
            <a:endParaRPr lang="zh-CN" altLang="en-US" sz="3200" dirty="0">
              <a:solidFill>
                <a:schemeClr val="bg1"/>
              </a:solidFill>
              <a:cs typeface="+mn-ea"/>
              <a:sym typeface="+mn-lt"/>
            </a:endParaRPr>
          </a:p>
        </p:txBody>
      </p:sp>
      <p:sp>
        <p:nvSpPr>
          <p:cNvPr id="6" name="文本框 5"/>
          <p:cNvSpPr txBox="1"/>
          <p:nvPr/>
        </p:nvSpPr>
        <p:spPr>
          <a:xfrm>
            <a:off x="6819362" y="2520558"/>
            <a:ext cx="4297523" cy="523220"/>
          </a:xfrm>
          <a:prstGeom prst="rect">
            <a:avLst/>
          </a:prstGeom>
          <a:noFill/>
        </p:spPr>
        <p:txBody>
          <a:bodyPr wrap="none" rtlCol="0">
            <a:spAutoFit/>
          </a:bodyPr>
          <a:lstStyle/>
          <a:p>
            <a:r>
              <a:rPr lang="en-US" altLang="zh-CN" sz="2800" b="1" dirty="0">
                <a:solidFill>
                  <a:srgbClr val="1D4251"/>
                </a:solidFill>
                <a:cs typeface="+mn-ea"/>
                <a:sym typeface="+mn-lt"/>
              </a:rPr>
              <a:t>RESOLVING STRATEGY</a:t>
            </a:r>
            <a:endParaRPr lang="zh-CN" altLang="en-US" sz="2800" b="1" dirty="0">
              <a:solidFill>
                <a:srgbClr val="1D4251"/>
              </a:solidFill>
              <a:cs typeface="+mn-ea"/>
              <a:sym typeface="+mn-lt"/>
            </a:endParaRPr>
          </a:p>
        </p:txBody>
      </p:sp>
      <p:cxnSp>
        <p:nvCxnSpPr>
          <p:cNvPr id="7" name="直接连接符 6"/>
          <p:cNvCxnSpPr>
            <a:cxnSpLocks/>
          </p:cNvCxnSpPr>
          <p:nvPr/>
        </p:nvCxnSpPr>
        <p:spPr>
          <a:xfrm>
            <a:off x="6786696" y="3153230"/>
            <a:ext cx="509088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流程图: 离页连接符 7"/>
          <p:cNvSpPr/>
          <p:nvPr/>
        </p:nvSpPr>
        <p:spPr>
          <a:xfrm>
            <a:off x="5838011" y="3565073"/>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cs typeface="+mn-ea"/>
                <a:sym typeface="+mn-lt"/>
              </a:rPr>
              <a:t>03</a:t>
            </a:r>
            <a:endParaRPr lang="zh-CN" altLang="en-US" sz="3200" dirty="0">
              <a:cs typeface="+mn-ea"/>
              <a:sym typeface="+mn-lt"/>
            </a:endParaRPr>
          </a:p>
        </p:txBody>
      </p:sp>
      <p:sp>
        <p:nvSpPr>
          <p:cNvPr id="9" name="文本框 8"/>
          <p:cNvSpPr txBox="1"/>
          <p:nvPr/>
        </p:nvSpPr>
        <p:spPr>
          <a:xfrm>
            <a:off x="6786697" y="3512419"/>
            <a:ext cx="5090881" cy="523220"/>
          </a:xfrm>
          <a:prstGeom prst="rect">
            <a:avLst/>
          </a:prstGeom>
          <a:noFill/>
        </p:spPr>
        <p:txBody>
          <a:bodyPr wrap="none" rtlCol="0">
            <a:spAutoFit/>
          </a:bodyPr>
          <a:lstStyle/>
          <a:p>
            <a:r>
              <a:rPr lang="en-US" altLang="zh-CN" sz="2800" b="1" dirty="0">
                <a:solidFill>
                  <a:srgbClr val="F5C700"/>
                </a:solidFill>
                <a:cs typeface="+mn-ea"/>
                <a:sym typeface="+mn-lt"/>
              </a:rPr>
              <a:t>TECHNOLOGICAL ASPECTS</a:t>
            </a:r>
            <a:endParaRPr lang="zh-CN" altLang="en-US" sz="2800" b="1" dirty="0">
              <a:solidFill>
                <a:srgbClr val="F5C700"/>
              </a:solidFill>
              <a:cs typeface="+mn-ea"/>
              <a:sym typeface="+mn-lt"/>
            </a:endParaRPr>
          </a:p>
        </p:txBody>
      </p:sp>
      <p:cxnSp>
        <p:nvCxnSpPr>
          <p:cNvPr id="10" name="直接连接符 9"/>
          <p:cNvCxnSpPr>
            <a:cxnSpLocks/>
          </p:cNvCxnSpPr>
          <p:nvPr/>
        </p:nvCxnSpPr>
        <p:spPr>
          <a:xfrm>
            <a:off x="6786697" y="4154716"/>
            <a:ext cx="509088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流程图: 离页连接符 10"/>
          <p:cNvSpPr/>
          <p:nvPr/>
        </p:nvSpPr>
        <p:spPr>
          <a:xfrm>
            <a:off x="5838011" y="4566559"/>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04</a:t>
            </a:r>
            <a:endParaRPr lang="zh-CN" altLang="en-US" sz="3200" dirty="0">
              <a:solidFill>
                <a:schemeClr val="bg1"/>
              </a:solidFill>
              <a:cs typeface="+mn-ea"/>
              <a:sym typeface="+mn-lt"/>
            </a:endParaRPr>
          </a:p>
        </p:txBody>
      </p:sp>
      <p:sp>
        <p:nvSpPr>
          <p:cNvPr id="12" name="文本框 11"/>
          <p:cNvSpPr txBox="1"/>
          <p:nvPr/>
        </p:nvSpPr>
        <p:spPr>
          <a:xfrm>
            <a:off x="6786697" y="4513904"/>
            <a:ext cx="4940263" cy="523220"/>
          </a:xfrm>
          <a:prstGeom prst="rect">
            <a:avLst/>
          </a:prstGeom>
          <a:noFill/>
        </p:spPr>
        <p:txBody>
          <a:bodyPr wrap="none" rtlCol="0">
            <a:spAutoFit/>
          </a:bodyPr>
          <a:lstStyle/>
          <a:p>
            <a:r>
              <a:rPr lang="en-US" altLang="zh-CN" sz="2800" b="1" dirty="0">
                <a:solidFill>
                  <a:srgbClr val="1D4251"/>
                </a:solidFill>
                <a:cs typeface="+mn-ea"/>
                <a:sym typeface="+mn-lt"/>
              </a:rPr>
              <a:t>MANAGEMENT APPROACH</a:t>
            </a:r>
          </a:p>
        </p:txBody>
      </p:sp>
      <p:cxnSp>
        <p:nvCxnSpPr>
          <p:cNvPr id="13" name="直接连接符 12"/>
          <p:cNvCxnSpPr>
            <a:cxnSpLocks/>
          </p:cNvCxnSpPr>
          <p:nvPr/>
        </p:nvCxnSpPr>
        <p:spPr>
          <a:xfrm>
            <a:off x="6786697" y="5156202"/>
            <a:ext cx="509088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0"/>
            <a:ext cx="4455885" cy="685800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cxnSp>
        <p:nvCxnSpPr>
          <p:cNvPr id="19" name="直接连接符 18"/>
          <p:cNvCxnSpPr/>
          <p:nvPr/>
        </p:nvCxnSpPr>
        <p:spPr>
          <a:xfrm>
            <a:off x="616052" y="3686388"/>
            <a:ext cx="3193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465475" y="2796402"/>
            <a:ext cx="3570208" cy="830997"/>
          </a:xfrm>
          <a:prstGeom prst="rect">
            <a:avLst/>
          </a:prstGeom>
        </p:spPr>
        <p:txBody>
          <a:bodyPr wrap="none">
            <a:spAutoFit/>
          </a:bodyPr>
          <a:lstStyle/>
          <a:p>
            <a:pPr>
              <a:defRPr/>
            </a:pPr>
            <a:r>
              <a:rPr lang="en-US" altLang="zh-CN" sz="4800" b="1" kern="100" dirty="0">
                <a:solidFill>
                  <a:schemeClr val="bg1"/>
                </a:solidFill>
                <a:cs typeface="+mn-ea"/>
                <a:sym typeface="+mn-lt"/>
              </a:rPr>
              <a:t>CONTENTS</a:t>
            </a:r>
          </a:p>
        </p:txBody>
      </p:sp>
      <p:sp>
        <p:nvSpPr>
          <p:cNvPr id="21" name="矩形 20"/>
          <p:cNvSpPr/>
          <p:nvPr/>
        </p:nvSpPr>
        <p:spPr>
          <a:xfrm>
            <a:off x="527107" y="3780710"/>
            <a:ext cx="3613191" cy="2308324"/>
          </a:xfrm>
          <a:prstGeom prst="rect">
            <a:avLst/>
          </a:prstGeom>
        </p:spPr>
        <p:txBody>
          <a:bodyPr wrap="square">
            <a:spAutoFit/>
          </a:bodyPr>
          <a:lstStyle/>
          <a:p>
            <a:pPr lvl="0" algn="ctr">
              <a:spcBef>
                <a:spcPts val="1000"/>
              </a:spcBef>
            </a:pPr>
            <a:r>
              <a:rPr lang="en-US" sz="3600" b="1" dirty="0">
                <a:solidFill>
                  <a:schemeClr val="bg1"/>
                </a:solidFill>
                <a:latin typeface="TypoUpright BT" panose="03020702030807050705" pitchFamily="66" charset="0"/>
                <a:ea typeface="Source Sans Pro" panose="020B0704020202020204"/>
                <a:cs typeface="Times New Roman" panose="02020603050405020304" pitchFamily="18" charset="0"/>
                <a:sym typeface="Source Sans Pro" panose="020B0704020202020204"/>
              </a:rPr>
              <a:t>“The greatest threat to our planet is the belief that someone else will save it.”</a:t>
            </a:r>
          </a:p>
        </p:txBody>
      </p:sp>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pic>
        <p:nvPicPr>
          <p:cNvPr id="15" name="Picture 14">
            <a:extLst>
              <a:ext uri="{FF2B5EF4-FFF2-40B4-BE49-F238E27FC236}">
                <a16:creationId xmlns:a16="http://schemas.microsoft.com/office/drawing/2014/main" id="{524F8E54-5F34-8EDC-D872-067E79DF2FA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4042" y="1065564"/>
            <a:ext cx="2507798" cy="740243"/>
          </a:xfrm>
          <a:prstGeom prst="rect">
            <a:avLst/>
          </a:prstGeom>
        </p:spPr>
      </p:pic>
      <p:sp>
        <p:nvSpPr>
          <p:cNvPr id="16" name="流程图: 离页连接符 1">
            <a:extLst>
              <a:ext uri="{FF2B5EF4-FFF2-40B4-BE49-F238E27FC236}">
                <a16:creationId xmlns:a16="http://schemas.microsoft.com/office/drawing/2014/main" id="{B02036CD-BA8F-19F6-ACF2-C1B43CBDC4C0}"/>
              </a:ext>
            </a:extLst>
          </p:cNvPr>
          <p:cNvSpPr/>
          <p:nvPr/>
        </p:nvSpPr>
        <p:spPr>
          <a:xfrm>
            <a:off x="5838011" y="5606710"/>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dirty="0">
                <a:cs typeface="+mn-ea"/>
                <a:sym typeface="+mn-lt"/>
              </a:rPr>
              <a:t>05</a:t>
            </a:r>
            <a:endParaRPr lang="zh-CN" altLang="en-US" sz="3200" spc="100" dirty="0">
              <a:cs typeface="+mn-ea"/>
              <a:sym typeface="+mn-lt"/>
            </a:endParaRPr>
          </a:p>
        </p:txBody>
      </p:sp>
      <p:sp>
        <p:nvSpPr>
          <p:cNvPr id="18" name="文本框 2">
            <a:extLst>
              <a:ext uri="{FF2B5EF4-FFF2-40B4-BE49-F238E27FC236}">
                <a16:creationId xmlns:a16="http://schemas.microsoft.com/office/drawing/2014/main" id="{BE7C0D87-CA4F-92A4-72E6-4F2338E54FDA}"/>
              </a:ext>
            </a:extLst>
          </p:cNvPr>
          <p:cNvSpPr txBox="1"/>
          <p:nvPr/>
        </p:nvSpPr>
        <p:spPr>
          <a:xfrm>
            <a:off x="6819362" y="5563681"/>
            <a:ext cx="3330335" cy="523220"/>
          </a:xfrm>
          <a:prstGeom prst="rect">
            <a:avLst/>
          </a:prstGeom>
          <a:noFill/>
        </p:spPr>
        <p:txBody>
          <a:bodyPr wrap="none" rtlCol="0">
            <a:spAutoFit/>
          </a:bodyPr>
          <a:lstStyle/>
          <a:p>
            <a:r>
              <a:rPr lang="en-US" altLang="zh-CN" sz="2800" b="1" dirty="0">
                <a:solidFill>
                  <a:srgbClr val="F5C700"/>
                </a:solidFill>
                <a:cs typeface="+mn-ea"/>
                <a:sym typeface="+mn-lt"/>
              </a:rPr>
              <a:t>DEMONSTRATION</a:t>
            </a:r>
            <a:endParaRPr lang="zh-CN" altLang="en-US" sz="2800" b="1" dirty="0">
              <a:solidFill>
                <a:srgbClr val="F5C700"/>
              </a:solidFill>
              <a:cs typeface="+mn-ea"/>
              <a:sym typeface="+mn-lt"/>
            </a:endParaRPr>
          </a:p>
        </p:txBody>
      </p:sp>
      <p:cxnSp>
        <p:nvCxnSpPr>
          <p:cNvPr id="22" name="直接连接符 3">
            <a:extLst>
              <a:ext uri="{FF2B5EF4-FFF2-40B4-BE49-F238E27FC236}">
                <a16:creationId xmlns:a16="http://schemas.microsoft.com/office/drawing/2014/main" id="{64F2CD49-6A08-56F3-B4B3-83CC8941350A}"/>
              </a:ext>
            </a:extLst>
          </p:cNvPr>
          <p:cNvCxnSpPr>
            <a:cxnSpLocks/>
          </p:cNvCxnSpPr>
          <p:nvPr/>
        </p:nvCxnSpPr>
        <p:spPr>
          <a:xfrm>
            <a:off x="6786697" y="6196353"/>
            <a:ext cx="509088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8517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2.91667E-6 4.44444E-6 L 2.91667E-6 -0.10903 " pathEditMode="relative" rAng="0" ptsTypes="AA">
                                      <p:cBhvr>
                                        <p:cTn id="9" dur="1000" spd="-100000" fill="hold"/>
                                        <p:tgtEl>
                                          <p:spTgt spid="2"/>
                                        </p:tgtEl>
                                        <p:attrNameLst>
                                          <p:attrName>ppt_x</p:attrName>
                                          <p:attrName>ppt_y</p:attrName>
                                        </p:attrNameLst>
                                      </p:cBhvr>
                                      <p:rCtr x="0" y="-5463"/>
                                    </p:animMotion>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par>
                          <p:cTn id="14" fill="hold">
                            <p:stCondLst>
                              <p:cond delay="2000"/>
                            </p:stCondLst>
                            <p:childTnLst>
                              <p:par>
                                <p:cTn id="15" presetID="23" presetClass="entr" presetSubtype="16" fill="hold" nodeType="after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19" fill="hold">
                            <p:stCondLst>
                              <p:cond delay="285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42" presetClass="path" presetSubtype="0" decel="100000" fill="hold" grpId="1" nodeType="withEffect">
                                  <p:stCondLst>
                                    <p:cond delay="0"/>
                                  </p:stCondLst>
                                  <p:childTnLst>
                                    <p:animMotion origin="layout" path="M 2.91667E-6 -3.7037E-7 L 2.91667E-6 -0.10903 " pathEditMode="relative" rAng="0" ptsTypes="AA">
                                      <p:cBhvr>
                                        <p:cTn id="24" dur="1000" spd="-100000" fill="hold"/>
                                        <p:tgtEl>
                                          <p:spTgt spid="5"/>
                                        </p:tgtEl>
                                        <p:attrNameLst>
                                          <p:attrName>ppt_x</p:attrName>
                                          <p:attrName>ppt_y</p:attrName>
                                        </p:attrNameLst>
                                      </p:cBhvr>
                                      <p:rCtr x="0" y="-5463"/>
                                    </p:animMotion>
                                  </p:childTnLst>
                                </p:cTn>
                              </p:par>
                            </p:childTnLst>
                          </p:cTn>
                        </p:par>
                        <p:par>
                          <p:cTn id="25" fill="hold">
                            <p:stCondLst>
                              <p:cond delay="385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1000"/>
                                        <p:tgtEl>
                                          <p:spTgt spid="7"/>
                                        </p:tgtEl>
                                      </p:cBhvr>
                                    </p:animEffect>
                                  </p:childTnLst>
                                </p:cTn>
                              </p:par>
                            </p:childTnLst>
                          </p:cTn>
                        </p:par>
                        <p:par>
                          <p:cTn id="29" fill="hold">
                            <p:stCondLst>
                              <p:cond delay="4850"/>
                            </p:stCondLst>
                            <p:childTnLst>
                              <p:par>
                                <p:cTn id="30" presetID="23" presetClass="entr" presetSubtype="16" fill="hold" nodeType="afterEffect">
                                  <p:stCondLst>
                                    <p:cond delay="0"/>
                                  </p:stCondLst>
                                  <p:iterate type="lt">
                                    <p:tmPct val="10000"/>
                                  </p:iterate>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p:cTn id="3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par>
                          <p:cTn id="34" fill="hold">
                            <p:stCondLst>
                              <p:cond delay="615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par>
                                <p:cTn id="38" presetID="42" presetClass="path" presetSubtype="0" decel="100000" fill="hold" grpId="1" nodeType="withEffect">
                                  <p:stCondLst>
                                    <p:cond delay="0"/>
                                  </p:stCondLst>
                                  <p:childTnLst>
                                    <p:animMotion origin="layout" path="M 2.91667E-6 4.81481E-6 L 2.91667E-6 -0.10903 " pathEditMode="relative" rAng="0" ptsTypes="AA">
                                      <p:cBhvr>
                                        <p:cTn id="39" dur="1000" spd="-100000" fill="hold"/>
                                        <p:tgtEl>
                                          <p:spTgt spid="8"/>
                                        </p:tgtEl>
                                        <p:attrNameLst>
                                          <p:attrName>ppt_x</p:attrName>
                                          <p:attrName>ppt_y</p:attrName>
                                        </p:attrNameLst>
                                      </p:cBhvr>
                                      <p:rCtr x="0" y="-5463"/>
                                    </p:animMotion>
                                  </p:childTnLst>
                                </p:cTn>
                              </p:par>
                            </p:childTnLst>
                          </p:cTn>
                        </p:par>
                        <p:par>
                          <p:cTn id="40" fill="hold">
                            <p:stCondLst>
                              <p:cond delay="7150"/>
                            </p:stCondLst>
                            <p:childTnLst>
                              <p:par>
                                <p:cTn id="41" presetID="22" presetClass="entr" presetSubtype="8"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1000"/>
                                        <p:tgtEl>
                                          <p:spTgt spid="10"/>
                                        </p:tgtEl>
                                      </p:cBhvr>
                                    </p:animEffect>
                                  </p:childTnLst>
                                </p:cTn>
                              </p:par>
                            </p:childTnLst>
                          </p:cTn>
                        </p:par>
                        <p:par>
                          <p:cTn id="44" fill="hold">
                            <p:stCondLst>
                              <p:cond delay="8150"/>
                            </p:stCondLst>
                            <p:childTnLst>
                              <p:par>
                                <p:cTn id="45" presetID="23" presetClass="entr" presetSubtype="16" fill="hold" nodeType="afterEffect">
                                  <p:stCondLst>
                                    <p:cond delay="0"/>
                                  </p:stCondLst>
                                  <p:iterate type="lt">
                                    <p:tmPct val="10000"/>
                                  </p:iterate>
                                  <p:childTnLst>
                                    <p:set>
                                      <p:cBhvr>
                                        <p:cTn id="46" dur="1" fill="hold">
                                          <p:stCondLst>
                                            <p:cond delay="0"/>
                                          </p:stCondLst>
                                        </p:cTn>
                                        <p:tgtEl>
                                          <p:spTgt spid="9">
                                            <p:txEl>
                                              <p:pRg st="0" end="0"/>
                                            </p:txEl>
                                          </p:spTgt>
                                        </p:tgtEl>
                                        <p:attrNameLst>
                                          <p:attrName>style.visibility</p:attrName>
                                        </p:attrNameLst>
                                      </p:cBhvr>
                                      <p:to>
                                        <p:strVal val="visible"/>
                                      </p:to>
                                    </p:set>
                                    <p:anim calcmode="lin" valueType="num">
                                      <p:cBhvr>
                                        <p:cTn id="4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par>
                          <p:cTn id="49" fill="hold">
                            <p:stCondLst>
                              <p:cond delay="96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childTnLst>
                                </p:cTn>
                              </p:par>
                              <p:par>
                                <p:cTn id="53" presetID="42" presetClass="path" presetSubtype="0" decel="100000" fill="hold" grpId="1" nodeType="withEffect">
                                  <p:stCondLst>
                                    <p:cond delay="0"/>
                                  </p:stCondLst>
                                  <p:childTnLst>
                                    <p:animMotion origin="layout" path="M 2.91667E-6 1.11022E-16 L 2.91667E-6 -0.10903 " pathEditMode="relative" rAng="0" ptsTypes="AA">
                                      <p:cBhvr>
                                        <p:cTn id="54" dur="1000" spd="-100000" fill="hold"/>
                                        <p:tgtEl>
                                          <p:spTgt spid="11"/>
                                        </p:tgtEl>
                                        <p:attrNameLst>
                                          <p:attrName>ppt_x</p:attrName>
                                          <p:attrName>ppt_y</p:attrName>
                                        </p:attrNameLst>
                                      </p:cBhvr>
                                      <p:rCtr x="0" y="-5463"/>
                                    </p:animMotion>
                                  </p:childTnLst>
                                </p:cTn>
                              </p:par>
                            </p:childTnLst>
                          </p:cTn>
                        </p:par>
                        <p:par>
                          <p:cTn id="55" fill="hold">
                            <p:stCondLst>
                              <p:cond delay="10600"/>
                            </p:stCondLst>
                            <p:childTnLst>
                              <p:par>
                                <p:cTn id="56" presetID="22" presetClass="entr" presetSubtype="8"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1000"/>
                                        <p:tgtEl>
                                          <p:spTgt spid="13"/>
                                        </p:tgtEl>
                                      </p:cBhvr>
                                    </p:animEffect>
                                  </p:childTnLst>
                                </p:cTn>
                              </p:par>
                            </p:childTnLst>
                          </p:cTn>
                        </p:par>
                        <p:par>
                          <p:cTn id="59" fill="hold">
                            <p:stCondLst>
                              <p:cond delay="11600"/>
                            </p:stCondLst>
                            <p:childTnLst>
                              <p:par>
                                <p:cTn id="60" presetID="23" presetClass="entr" presetSubtype="16" fill="hold" nodeType="afterEffect">
                                  <p:stCondLst>
                                    <p:cond delay="0"/>
                                  </p:stCondLst>
                                  <p:iterate type="lt">
                                    <p:tmPct val="10000"/>
                                  </p:iterate>
                                  <p:childTnLst>
                                    <p:set>
                                      <p:cBhvr>
                                        <p:cTn id="61" dur="1" fill="hold">
                                          <p:stCondLst>
                                            <p:cond delay="0"/>
                                          </p:stCondLst>
                                        </p:cTn>
                                        <p:tgtEl>
                                          <p:spTgt spid="12">
                                            <p:txEl>
                                              <p:pRg st="0" end="0"/>
                                            </p:txEl>
                                          </p:spTgt>
                                        </p:tgtEl>
                                        <p:attrNameLst>
                                          <p:attrName>style.visibility</p:attrName>
                                        </p:attrNameLst>
                                      </p:cBhvr>
                                      <p:to>
                                        <p:strVal val="visible"/>
                                      </p:to>
                                    </p:set>
                                    <p:anim calcmode="lin" valueType="num">
                                      <p:cBhvr>
                                        <p:cTn id="62"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12">
                                            <p:txEl>
                                              <p:pRg st="0" end="0"/>
                                            </p:txEl>
                                          </p:spTgt>
                                        </p:tgtEl>
                                        <p:attrNameLst>
                                          <p:attrName>ppt_h</p:attrName>
                                        </p:attrNameLst>
                                      </p:cBhvr>
                                      <p:tavLst>
                                        <p:tav tm="0">
                                          <p:val>
                                            <p:fltVal val="0"/>
                                          </p:val>
                                        </p:tav>
                                        <p:tav tm="100000">
                                          <p:val>
                                            <p:strVal val="#ppt_h"/>
                                          </p:val>
                                        </p:tav>
                                      </p:tavLst>
                                    </p:anim>
                                  </p:childTnLst>
                                </p:cTn>
                              </p:par>
                            </p:childTnLst>
                          </p:cTn>
                        </p:par>
                        <p:par>
                          <p:cTn id="64" fill="hold">
                            <p:stCondLst>
                              <p:cond delay="12950"/>
                            </p:stCondLst>
                            <p:childTnLst>
                              <p:par>
                                <p:cTn id="65" presetID="10"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childTnLst>
                                </p:cTn>
                              </p:par>
                              <p:par>
                                <p:cTn id="68" presetID="42" presetClass="path" presetSubtype="0" decel="100000" fill="hold" grpId="1" nodeType="withEffect">
                                  <p:stCondLst>
                                    <p:cond delay="0"/>
                                  </p:stCondLst>
                                  <p:childTnLst>
                                    <p:animMotion origin="layout" path="M 2.91667E-6 -3.7037E-7 L 2.91667E-6 -0.10903 " pathEditMode="relative" rAng="0" ptsTypes="AA">
                                      <p:cBhvr>
                                        <p:cTn id="69" dur="1000" spd="-100000" fill="hold"/>
                                        <p:tgtEl>
                                          <p:spTgt spid="16"/>
                                        </p:tgtEl>
                                        <p:attrNameLst>
                                          <p:attrName>ppt_x</p:attrName>
                                          <p:attrName>ppt_y</p:attrName>
                                        </p:attrNameLst>
                                      </p:cBhvr>
                                      <p:rCtr x="0" y="-5463"/>
                                    </p:animMotion>
                                  </p:childTnLst>
                                </p:cTn>
                              </p:par>
                            </p:childTnLst>
                          </p:cTn>
                        </p:par>
                        <p:par>
                          <p:cTn id="70" fill="hold">
                            <p:stCondLst>
                              <p:cond delay="13950"/>
                            </p:stCondLst>
                            <p:childTnLst>
                              <p:par>
                                <p:cTn id="71" presetID="22" presetClass="entr" presetSubtype="8"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1000"/>
                                        <p:tgtEl>
                                          <p:spTgt spid="22"/>
                                        </p:tgtEl>
                                      </p:cBhvr>
                                    </p:animEffect>
                                  </p:childTnLst>
                                </p:cTn>
                              </p:par>
                            </p:childTnLst>
                          </p:cTn>
                        </p:par>
                        <p:par>
                          <p:cTn id="74" fill="hold">
                            <p:stCondLst>
                              <p:cond delay="14950"/>
                            </p:stCondLst>
                            <p:childTnLst>
                              <p:par>
                                <p:cTn id="75" presetID="23" presetClass="entr" presetSubtype="16" fill="hold" nodeType="afterEffect">
                                  <p:stCondLst>
                                    <p:cond delay="0"/>
                                  </p:stCondLst>
                                  <p:iterate type="lt">
                                    <p:tmPct val="10000"/>
                                  </p:iterate>
                                  <p:childTnLst>
                                    <p:set>
                                      <p:cBhvr>
                                        <p:cTn id="76" dur="1" fill="hold">
                                          <p:stCondLst>
                                            <p:cond delay="0"/>
                                          </p:stCondLst>
                                        </p:cTn>
                                        <p:tgtEl>
                                          <p:spTgt spid="18">
                                            <p:txEl>
                                              <p:pRg st="0" end="0"/>
                                            </p:txEl>
                                          </p:spTgt>
                                        </p:tgtEl>
                                        <p:attrNameLst>
                                          <p:attrName>style.visibility</p:attrName>
                                        </p:attrNameLst>
                                      </p:cBhvr>
                                      <p:to>
                                        <p:strVal val="visible"/>
                                      </p:to>
                                    </p:set>
                                    <p:anim calcmode="lin" valueType="num">
                                      <p:cBhvr>
                                        <p:cTn id="7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18">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8" grpId="0" animBg="1"/>
      <p:bldP spid="8" grpId="1" animBg="1"/>
      <p:bldP spid="11" grpId="0" animBg="1"/>
      <p:bldP spid="11" grpId="1" animBg="1"/>
      <p:bldP spid="16" grpId="0" animBg="1"/>
      <p:bldP spid="1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g2499e79ef44_0_97"/>
          <p:cNvPicPr preferRelativeResize="0"/>
          <p:nvPr/>
        </p:nvPicPr>
        <p:blipFill rotWithShape="1">
          <a:blip r:embed="rId3">
            <a:alphaModFix/>
          </a:blip>
          <a:srcRect/>
          <a:stretch/>
        </p:blipFill>
        <p:spPr>
          <a:xfrm>
            <a:off x="10261600" y="83973"/>
            <a:ext cx="1774092" cy="566419"/>
          </a:xfrm>
          <a:prstGeom prst="rect">
            <a:avLst/>
          </a:prstGeom>
          <a:noFill/>
          <a:ln>
            <a:noFill/>
          </a:ln>
        </p:spPr>
      </p:pic>
      <p:sp>
        <p:nvSpPr>
          <p:cNvPr id="544" name="Google Shape;544;g2499e79ef44_0_97"/>
          <p:cNvSpPr txBox="1"/>
          <p:nvPr/>
        </p:nvSpPr>
        <p:spPr>
          <a:xfrm>
            <a:off x="604663" y="184322"/>
            <a:ext cx="5017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1D4251"/>
                </a:solidFill>
                <a:ea typeface="Helvetica Neue"/>
                <a:cs typeface="Helvetica Neue"/>
                <a:sym typeface="Helvetica Neue"/>
              </a:rPr>
              <a:t>RANDOM FOREST</a:t>
            </a:r>
            <a:endParaRPr dirty="0"/>
          </a:p>
        </p:txBody>
      </p:sp>
      <p:pic>
        <p:nvPicPr>
          <p:cNvPr id="3" name="Picture 2"/>
          <p:cNvPicPr>
            <a:picLocks noChangeAspect="1"/>
          </p:cNvPicPr>
          <p:nvPr/>
        </p:nvPicPr>
        <p:blipFill>
          <a:blip r:embed="rId4"/>
          <a:stretch>
            <a:fillRect/>
          </a:stretch>
        </p:blipFill>
        <p:spPr>
          <a:xfrm>
            <a:off x="78185" y="815087"/>
            <a:ext cx="12015483" cy="60000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44"/>
                                        </p:tgtEl>
                                        <p:attrNameLst>
                                          <p:attrName>style.visibility</p:attrName>
                                        </p:attrNameLst>
                                      </p:cBhvr>
                                      <p:to>
                                        <p:strVal val="visible"/>
                                      </p:to>
                                    </p:set>
                                    <p:anim calcmode="lin" valueType="num">
                                      <p:cBhvr additive="base">
                                        <p:cTn id="7" dur="500"/>
                                        <p:tgtEl>
                                          <p:spTgt spid="544"/>
                                        </p:tgtEl>
                                        <p:attrNameLst>
                                          <p:attrName>ppt_w</p:attrName>
                                        </p:attrNameLst>
                                      </p:cBhvr>
                                      <p:tavLst>
                                        <p:tav tm="0">
                                          <p:val>
                                            <p:strVal val="0"/>
                                          </p:val>
                                        </p:tav>
                                        <p:tav tm="100000">
                                          <p:val>
                                            <p:strVal val="#ppt_w"/>
                                          </p:val>
                                        </p:tav>
                                      </p:tavLst>
                                    </p:anim>
                                    <p:anim calcmode="lin" valueType="num">
                                      <p:cBhvr additive="base">
                                        <p:cTn id="8" dur="500"/>
                                        <p:tgtEl>
                                          <p:spTgt spid="54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g2499e79ef44_0_72"/>
          <p:cNvPicPr preferRelativeResize="0"/>
          <p:nvPr/>
        </p:nvPicPr>
        <p:blipFill rotWithShape="1">
          <a:blip r:embed="rId3">
            <a:alphaModFix/>
          </a:blip>
          <a:srcRect/>
          <a:stretch/>
        </p:blipFill>
        <p:spPr>
          <a:xfrm>
            <a:off x="10261600" y="83973"/>
            <a:ext cx="1774092" cy="566419"/>
          </a:xfrm>
          <a:prstGeom prst="rect">
            <a:avLst/>
          </a:prstGeom>
          <a:noFill/>
          <a:ln>
            <a:noFill/>
          </a:ln>
        </p:spPr>
      </p:pic>
      <p:sp>
        <p:nvSpPr>
          <p:cNvPr id="552" name="Google Shape;552;g2499e79ef44_0_72"/>
          <p:cNvSpPr txBox="1"/>
          <p:nvPr/>
        </p:nvSpPr>
        <p:spPr>
          <a:xfrm>
            <a:off x="604663" y="184322"/>
            <a:ext cx="5017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1D4251"/>
                </a:solidFill>
                <a:ea typeface="Helvetica Neue"/>
                <a:cs typeface="Helvetica Neue"/>
                <a:sym typeface="Helvetica Neue"/>
              </a:rPr>
              <a:t>RANDOM FOREST</a:t>
            </a:r>
            <a:endParaRPr dirty="0"/>
          </a:p>
        </p:txBody>
      </p:sp>
      <p:pic>
        <p:nvPicPr>
          <p:cNvPr id="553" name="Google Shape;553;g2499e79ef44_0_72"/>
          <p:cNvPicPr preferRelativeResize="0"/>
          <p:nvPr/>
        </p:nvPicPr>
        <p:blipFill>
          <a:blip r:embed="rId4">
            <a:alphaModFix/>
          </a:blip>
          <a:stretch>
            <a:fillRect/>
          </a:stretch>
        </p:blipFill>
        <p:spPr>
          <a:xfrm>
            <a:off x="3886200" y="3428997"/>
            <a:ext cx="4124325" cy="2038350"/>
          </a:xfrm>
          <a:prstGeom prst="rect">
            <a:avLst/>
          </a:prstGeom>
          <a:noFill/>
          <a:ln>
            <a:noFill/>
          </a:ln>
        </p:spPr>
      </p:pic>
      <p:pic>
        <p:nvPicPr>
          <p:cNvPr id="554" name="Google Shape;554;g2499e79ef44_0_72"/>
          <p:cNvPicPr preferRelativeResize="0"/>
          <p:nvPr/>
        </p:nvPicPr>
        <p:blipFill>
          <a:blip r:embed="rId5">
            <a:alphaModFix/>
          </a:blip>
          <a:stretch>
            <a:fillRect/>
          </a:stretch>
        </p:blipFill>
        <p:spPr>
          <a:xfrm>
            <a:off x="152401" y="1801827"/>
            <a:ext cx="11887198" cy="13243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2"/>
                                        </p:tgtEl>
                                        <p:attrNameLst>
                                          <p:attrName>style.visibility</p:attrName>
                                        </p:attrNameLst>
                                      </p:cBhvr>
                                      <p:to>
                                        <p:strVal val="visible"/>
                                      </p:to>
                                    </p:set>
                                    <p:anim calcmode="lin" valueType="num">
                                      <p:cBhvr additive="base">
                                        <p:cTn id="7" dur="500"/>
                                        <p:tgtEl>
                                          <p:spTgt spid="552"/>
                                        </p:tgtEl>
                                        <p:attrNameLst>
                                          <p:attrName>ppt_w</p:attrName>
                                        </p:attrNameLst>
                                      </p:cBhvr>
                                      <p:tavLst>
                                        <p:tav tm="0">
                                          <p:val>
                                            <p:strVal val="0"/>
                                          </p:val>
                                        </p:tav>
                                        <p:tav tm="100000">
                                          <p:val>
                                            <p:strVal val="#ppt_w"/>
                                          </p:val>
                                        </p:tav>
                                      </p:tavLst>
                                    </p:anim>
                                    <p:anim calcmode="lin" valueType="num">
                                      <p:cBhvr additive="base">
                                        <p:cTn id="8" dur="500"/>
                                        <p:tgtEl>
                                          <p:spTgt spid="55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54"/>
                                        </p:tgtEl>
                                        <p:attrNameLst>
                                          <p:attrName>style.visibility</p:attrName>
                                        </p:attrNameLst>
                                      </p:cBhvr>
                                      <p:to>
                                        <p:strVal val="visible"/>
                                      </p:to>
                                    </p:set>
                                    <p:animEffect transition="in" filter="wipe(left)">
                                      <p:cBhvr>
                                        <p:cTn id="12" dur="500"/>
                                        <p:tgtEl>
                                          <p:spTgt spid="55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53"/>
                                        </p:tgtEl>
                                        <p:attrNameLst>
                                          <p:attrName>style.visibility</p:attrName>
                                        </p:attrNameLst>
                                      </p:cBhvr>
                                      <p:to>
                                        <p:strVal val="visible"/>
                                      </p:to>
                                    </p:set>
                                    <p:animEffect transition="in" filter="wipe(left)">
                                      <p:cBhvr>
                                        <p:cTn id="16"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CEBB31-B05C-97ED-53B6-C103519E1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pic>
        <p:nvPicPr>
          <p:cNvPr id="13" name="Picture 12">
            <a:extLst>
              <a:ext uri="{FF2B5EF4-FFF2-40B4-BE49-F238E27FC236}">
                <a16:creationId xmlns:a16="http://schemas.microsoft.com/office/drawing/2014/main" id="{914ADF11-5E56-C008-A2B3-84D6815F1D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0397" y="873487"/>
            <a:ext cx="11511206" cy="5823052"/>
          </a:xfrm>
          <a:prstGeom prst="rect">
            <a:avLst/>
          </a:prstGeom>
          <a:ln>
            <a:noFill/>
          </a:ln>
          <a:effectLst>
            <a:outerShdw blurRad="63500" algn="ctr" rotWithShape="0">
              <a:prstClr val="black">
                <a:alpha val="58000"/>
              </a:prstClr>
            </a:outerShdw>
          </a:effectLst>
        </p:spPr>
      </p:pic>
    </p:spTree>
    <p:extLst>
      <p:ext uri="{BB962C8B-B14F-4D97-AF65-F5344CB8AC3E}">
        <p14:creationId xmlns:p14="http://schemas.microsoft.com/office/powerpoint/2010/main" val="66511551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04</a:t>
            </a:r>
            <a:endParaRPr lang="zh-CN" altLang="en-US" sz="8000" dirty="0">
              <a:solidFill>
                <a:schemeClr val="bg1"/>
              </a:solidFill>
              <a:cs typeface="+mn-ea"/>
              <a:sym typeface="+mn-lt"/>
            </a:endParaRPr>
          </a:p>
        </p:txBody>
      </p:sp>
      <p:sp>
        <p:nvSpPr>
          <p:cNvPr id="4" name="文本框 3"/>
          <p:cNvSpPr txBox="1"/>
          <p:nvPr/>
        </p:nvSpPr>
        <p:spPr>
          <a:xfrm>
            <a:off x="1271476" y="3107571"/>
            <a:ext cx="9649052" cy="923330"/>
          </a:xfrm>
          <a:prstGeom prst="rect">
            <a:avLst/>
          </a:prstGeom>
          <a:noFill/>
        </p:spPr>
        <p:txBody>
          <a:bodyPr wrap="none" rtlCol="0">
            <a:spAutoFit/>
          </a:bodyPr>
          <a:lstStyle/>
          <a:p>
            <a:pPr algn="ctr"/>
            <a:r>
              <a:rPr lang="en-US" altLang="zh-CN" sz="5400" b="1" dirty="0">
                <a:solidFill>
                  <a:schemeClr val="bg1"/>
                </a:solidFill>
                <a:cs typeface="+mn-ea"/>
                <a:sym typeface="+mn-lt"/>
              </a:rPr>
              <a:t>MANAGEMENT APPROACH</a:t>
            </a:r>
          </a:p>
        </p:txBody>
      </p:sp>
      <p:sp>
        <p:nvSpPr>
          <p:cNvPr id="5" name="矩形 4"/>
          <p:cNvSpPr/>
          <p:nvPr/>
        </p:nvSpPr>
        <p:spPr>
          <a:xfrm>
            <a:off x="3086694" y="3968786"/>
            <a:ext cx="6018611" cy="954107"/>
          </a:xfrm>
          <a:prstGeom prst="rect">
            <a:avLst/>
          </a:prstGeom>
        </p:spPr>
        <p:txBody>
          <a:bodyPr wrap="square">
            <a:spAutoFit/>
          </a:bodyPr>
          <a:lstStyle/>
          <a:p>
            <a:pPr lvl="0" algn="ctr">
              <a:spcBef>
                <a:spcPts val="1000"/>
              </a:spcBef>
            </a:pPr>
            <a:r>
              <a:rPr lang="en-US" sz="2800" b="1" dirty="0">
                <a:solidFill>
                  <a:schemeClr val="bg1"/>
                </a:solidFill>
                <a:latin typeface="TypoUpright BT" panose="03020702030807050705" pitchFamily="66" charset="0"/>
                <a:ea typeface="Source Sans Pro" panose="020B0704020202020204"/>
                <a:cs typeface="Times New Roman" panose="02020603050405020304" pitchFamily="18" charset="0"/>
                <a:sym typeface="Source Sans Pro" panose="020B0704020202020204"/>
              </a:rPr>
              <a:t>“The activist is not the man who says the river is dirty. The activist is the man who cleans up the river.”</a:t>
            </a:r>
          </a:p>
        </p:txBody>
      </p:sp>
      <p:cxnSp>
        <p:nvCxnSpPr>
          <p:cNvPr id="8" name="直接连接符 18">
            <a:extLst>
              <a:ext uri="{FF2B5EF4-FFF2-40B4-BE49-F238E27FC236}">
                <a16:creationId xmlns:a16="http://schemas.microsoft.com/office/drawing/2014/main" id="{F9C1CCD9-E1C3-4355-6B05-3350C81810BA}"/>
              </a:ext>
            </a:extLst>
          </p:cNvPr>
          <p:cNvCxnSpPr>
            <a:cxnSpLocks/>
          </p:cNvCxnSpPr>
          <p:nvPr/>
        </p:nvCxnSpPr>
        <p:spPr>
          <a:xfrm>
            <a:off x="2994252" y="4030901"/>
            <a:ext cx="62034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51186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2850"/>
                            </p:stCondLst>
                            <p:childTnLst>
                              <p:par>
                                <p:cTn id="24" presetID="16" presetClass="entr" presetSubtype="2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par>
                          <p:cTn id="27" fill="hold">
                            <p:stCondLst>
                              <p:cond delay="33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1649A-D66F-A643-3473-11481ACBEBE7}"/>
              </a:ext>
            </a:extLst>
          </p:cNvPr>
          <p:cNvPicPr>
            <a:picLocks noChangeAspect="1"/>
          </p:cNvPicPr>
          <p:nvPr/>
        </p:nvPicPr>
        <p:blipFill>
          <a:blip r:embed="rId2"/>
          <a:stretch>
            <a:fillRect/>
          </a:stretch>
        </p:blipFill>
        <p:spPr>
          <a:xfrm>
            <a:off x="1996916" y="932136"/>
            <a:ext cx="8198168" cy="4993728"/>
          </a:xfrm>
          <a:prstGeom prst="rect">
            <a:avLst/>
          </a:prstGeom>
        </p:spPr>
      </p:pic>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5017207" cy="523220"/>
          </a:xfrm>
          <a:prstGeom prst="rect">
            <a:avLst/>
          </a:prstGeom>
          <a:noFill/>
        </p:spPr>
        <p:txBody>
          <a:bodyPr wrap="none" rtlCol="0">
            <a:spAutoFit/>
          </a:bodyPr>
          <a:lstStyle/>
          <a:p>
            <a:r>
              <a:rPr lang="en-US" altLang="zh-CN" sz="2800" b="1" dirty="0">
                <a:solidFill>
                  <a:srgbClr val="1D4251"/>
                </a:solidFill>
                <a:cs typeface="+mn-ea"/>
                <a:sym typeface="+mn-lt"/>
              </a:rPr>
              <a:t>MANAGEMENT APPROACH</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Tree>
    <p:extLst>
      <p:ext uri="{BB962C8B-B14F-4D97-AF65-F5344CB8AC3E}">
        <p14:creationId xmlns:p14="http://schemas.microsoft.com/office/powerpoint/2010/main" val="29359296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1350"/>
                            </p:stCondLst>
                            <p:childTnLst>
                              <p:par>
                                <p:cTn id="11" presetID="16" presetClass="entr" presetSubtype="2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5017207" cy="523220"/>
          </a:xfrm>
          <a:prstGeom prst="rect">
            <a:avLst/>
          </a:prstGeom>
          <a:noFill/>
        </p:spPr>
        <p:txBody>
          <a:bodyPr wrap="none" rtlCol="0">
            <a:spAutoFit/>
          </a:bodyPr>
          <a:lstStyle/>
          <a:p>
            <a:r>
              <a:rPr lang="en-US" altLang="zh-CN" sz="2800" b="1" dirty="0">
                <a:solidFill>
                  <a:srgbClr val="1D4251"/>
                </a:solidFill>
                <a:cs typeface="+mn-ea"/>
                <a:sym typeface="+mn-lt"/>
              </a:rPr>
              <a:t>MANAGEMENT APPROACH</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6" name="Table 5">
            <a:extLst>
              <a:ext uri="{FF2B5EF4-FFF2-40B4-BE49-F238E27FC236}">
                <a16:creationId xmlns:a16="http://schemas.microsoft.com/office/drawing/2014/main" id="{457A237D-6355-A988-353B-A8FE2C173F77}"/>
              </a:ext>
            </a:extLst>
          </p:cNvPr>
          <p:cNvGraphicFramePr>
            <a:graphicFrameLocks noGrp="1"/>
          </p:cNvGraphicFramePr>
          <p:nvPr>
            <p:extLst>
              <p:ext uri="{D42A27DB-BD31-4B8C-83A1-F6EECF244321}">
                <p14:modId xmlns:p14="http://schemas.microsoft.com/office/powerpoint/2010/main" val="3764126352"/>
              </p:ext>
            </p:extLst>
          </p:nvPr>
        </p:nvGraphicFramePr>
        <p:xfrm>
          <a:off x="564268" y="971549"/>
          <a:ext cx="11063463" cy="5448651"/>
        </p:xfrm>
        <a:graphic>
          <a:graphicData uri="http://schemas.openxmlformats.org/drawingml/2006/table">
            <a:tbl>
              <a:tblPr bandRow="1"/>
              <a:tblGrid>
                <a:gridCol w="823122">
                  <a:extLst>
                    <a:ext uri="{9D8B030D-6E8A-4147-A177-3AD203B41FA5}">
                      <a16:colId xmlns:a16="http://schemas.microsoft.com/office/drawing/2014/main" val="585803194"/>
                    </a:ext>
                  </a:extLst>
                </a:gridCol>
                <a:gridCol w="4852435">
                  <a:extLst>
                    <a:ext uri="{9D8B030D-6E8A-4147-A177-3AD203B41FA5}">
                      <a16:colId xmlns:a16="http://schemas.microsoft.com/office/drawing/2014/main" val="1076620808"/>
                    </a:ext>
                  </a:extLst>
                </a:gridCol>
                <a:gridCol w="1902915">
                  <a:extLst>
                    <a:ext uri="{9D8B030D-6E8A-4147-A177-3AD203B41FA5}">
                      <a16:colId xmlns:a16="http://schemas.microsoft.com/office/drawing/2014/main" val="180404664"/>
                    </a:ext>
                  </a:extLst>
                </a:gridCol>
                <a:gridCol w="1902915">
                  <a:extLst>
                    <a:ext uri="{9D8B030D-6E8A-4147-A177-3AD203B41FA5}">
                      <a16:colId xmlns:a16="http://schemas.microsoft.com/office/drawing/2014/main" val="2861649210"/>
                    </a:ext>
                  </a:extLst>
                </a:gridCol>
                <a:gridCol w="1582076">
                  <a:extLst>
                    <a:ext uri="{9D8B030D-6E8A-4147-A177-3AD203B41FA5}">
                      <a16:colId xmlns:a16="http://schemas.microsoft.com/office/drawing/2014/main" val="3875629179"/>
                    </a:ext>
                  </a:extLst>
                </a:gridCol>
              </a:tblGrid>
              <a:tr h="397843">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No.</a:t>
                      </a:r>
                      <a:endParaRPr lang="en-US" sz="1200" dirty="0">
                        <a:effectLst/>
                        <a:latin typeface="Times New Roman" panose="02020603050405020304" pitchFamily="18" charset="0"/>
                        <a:ea typeface="Batang" panose="02030600000101010101" pitchFamily="18" charset="-127"/>
                      </a:endParaRPr>
                    </a:p>
                  </a:txBody>
                  <a:tcPr marL="64488" marR="644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Task Name</a:t>
                      </a:r>
                      <a:endParaRPr lang="en-US" sz="1200" dirty="0">
                        <a:effectLst/>
                        <a:latin typeface="Times New Roman" panose="02020603050405020304" pitchFamily="18" charset="0"/>
                        <a:ea typeface="Batang" panose="02030600000101010101" pitchFamily="18" charset="-127"/>
                      </a:endParaRPr>
                    </a:p>
                  </a:txBody>
                  <a:tcPr marL="64488" marR="644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Start</a:t>
                      </a:r>
                      <a:endParaRPr lang="en-US" sz="1200" dirty="0">
                        <a:effectLst/>
                        <a:latin typeface="Times New Roman" panose="02020603050405020304" pitchFamily="18" charset="0"/>
                        <a:ea typeface="Batang" panose="02030600000101010101" pitchFamily="18" charset="-127"/>
                      </a:endParaRPr>
                    </a:p>
                  </a:txBody>
                  <a:tcPr marL="64488" marR="644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Finish</a:t>
                      </a:r>
                      <a:endParaRPr lang="en-US" sz="1200" dirty="0">
                        <a:effectLst/>
                        <a:latin typeface="Times New Roman" panose="02020603050405020304" pitchFamily="18" charset="0"/>
                        <a:ea typeface="Batang" panose="02030600000101010101" pitchFamily="18" charset="-127"/>
                      </a:endParaRPr>
                    </a:p>
                  </a:txBody>
                  <a:tcPr marL="64488" marR="644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Effort</a:t>
                      </a:r>
                      <a:endParaRPr lang="en-US" sz="1200" dirty="0">
                        <a:effectLst/>
                        <a:latin typeface="Times New Roman" panose="02020603050405020304" pitchFamily="18" charset="0"/>
                        <a:ea typeface="Batang" panose="02030600000101010101" pitchFamily="18" charset="-127"/>
                      </a:endParaRPr>
                    </a:p>
                  </a:txBody>
                  <a:tcPr marL="64488" marR="644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61090652"/>
                  </a:ext>
                </a:extLst>
              </a:tr>
              <a:tr h="365586">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1</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Initial</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21/02/2023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26/02/2023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28 </a:t>
                      </a:r>
                      <a:r>
                        <a:rPr lang="en-US" sz="1400" b="1" dirty="0" err="1">
                          <a:solidFill>
                            <a:srgbClr val="000000"/>
                          </a:solidFill>
                          <a:effectLst/>
                          <a:latin typeface="Times New Roman" panose="02020603050405020304" pitchFamily="18" charset="0"/>
                          <a:ea typeface="Batang" panose="02030600000101010101" pitchFamily="18" charset="-127"/>
                        </a:rPr>
                        <a:t>hrs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839438186"/>
                  </a:ext>
                </a:extLst>
              </a:tr>
              <a:tr h="301304">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1.1</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500"/>
                        </a:spcBef>
                      </a:pPr>
                      <a:r>
                        <a:rPr lang="en-US" sz="1400" dirty="0">
                          <a:solidFill>
                            <a:srgbClr val="000000"/>
                          </a:solidFill>
                          <a:effectLst/>
                          <a:latin typeface="Times New Roman" panose="02020603050405020304" pitchFamily="18" charset="0"/>
                          <a:ea typeface="Batang" panose="02030600000101010101" pitchFamily="18" charset="-127"/>
                        </a:rPr>
                        <a:t>Gathering Requirement Meeting</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dirty="0">
                          <a:solidFill>
                            <a:srgbClr val="000000"/>
                          </a:solidFill>
                          <a:effectLst/>
                          <a:latin typeface="Times New Roman" panose="02020603050405020304" pitchFamily="18" charset="0"/>
                          <a:ea typeface="Batang" panose="02030600000101010101" pitchFamily="18" charset="-127"/>
                        </a:rPr>
                        <a:t> </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6724666"/>
                  </a:ext>
                </a:extLst>
              </a:tr>
              <a:tr h="301304">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1.2</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Bef>
                          <a:spcPts val="500"/>
                        </a:spcBef>
                      </a:pPr>
                      <a:r>
                        <a:rPr lang="en-US" sz="1400" dirty="0">
                          <a:solidFill>
                            <a:srgbClr val="000000"/>
                          </a:solidFill>
                          <a:effectLst/>
                          <a:latin typeface="Times New Roman" panose="02020603050405020304" pitchFamily="18" charset="0"/>
                          <a:ea typeface="Batang" panose="02030600000101010101" pitchFamily="18" charset="-127"/>
                        </a:rPr>
                        <a:t>Analyze Requirement</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798965"/>
                  </a:ext>
                </a:extLst>
              </a:tr>
              <a:tr h="430101">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2</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Create Document</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27/02/2023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01/03/2023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18 </a:t>
                      </a:r>
                      <a:r>
                        <a:rPr lang="en-US" sz="1400" b="1" dirty="0" err="1">
                          <a:solidFill>
                            <a:srgbClr val="000000"/>
                          </a:solidFill>
                          <a:effectLst/>
                          <a:latin typeface="Times New Roman" panose="02020603050405020304" pitchFamily="18" charset="0"/>
                          <a:ea typeface="Batang" panose="02030600000101010101" pitchFamily="18" charset="-127"/>
                        </a:rPr>
                        <a:t>hrs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extLst>
                  <a:ext uri="{0D108BD9-81ED-4DB2-BD59-A6C34878D82A}">
                    <a16:rowId xmlns:a16="http://schemas.microsoft.com/office/drawing/2014/main" val="780889690"/>
                  </a:ext>
                </a:extLst>
              </a:tr>
              <a:tr h="430101">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2.1</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500"/>
                        </a:spcBef>
                      </a:pPr>
                      <a:r>
                        <a:rPr lang="en-US" sz="1400" dirty="0">
                          <a:solidFill>
                            <a:srgbClr val="000000"/>
                          </a:solidFill>
                          <a:effectLst/>
                          <a:latin typeface="Times New Roman" panose="02020603050405020304" pitchFamily="18" charset="0"/>
                          <a:ea typeface="Batang" panose="02030600000101010101" pitchFamily="18" charset="-127"/>
                        </a:rPr>
                        <a:t>Create Project Plan</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594408"/>
                  </a:ext>
                </a:extLst>
              </a:tr>
              <a:tr h="301304">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2.2</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500"/>
                        </a:spcBef>
                      </a:pPr>
                      <a:r>
                        <a:rPr lang="en-US" sz="1400" dirty="0">
                          <a:solidFill>
                            <a:srgbClr val="000000"/>
                          </a:solidFill>
                          <a:effectLst/>
                          <a:latin typeface="Times New Roman" panose="02020603050405020304" pitchFamily="18" charset="0"/>
                          <a:ea typeface="Batang" panose="02030600000101010101" pitchFamily="18" charset="-127"/>
                        </a:rPr>
                        <a:t>Create User Stories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8206308"/>
                  </a:ext>
                </a:extLst>
              </a:tr>
              <a:tr h="430101">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Create Product Backlog</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500"/>
                        </a:spcBef>
                      </a:pPr>
                      <a:r>
                        <a:rPr lang="en-US" sz="1400">
                          <a:solidFill>
                            <a:srgbClr val="000000"/>
                          </a:solidFill>
                          <a:effectLst/>
                          <a:latin typeface="Times New Roman" panose="02020603050405020304" pitchFamily="18" charset="0"/>
                          <a:ea typeface="Batang" panose="02030600000101010101" pitchFamily="18" charset="-127"/>
                        </a:rPr>
                        <a:t> </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5484143"/>
                  </a:ext>
                </a:extLst>
              </a:tr>
              <a:tr h="397843">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Development</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02/03/2023</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16/05/2023</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2140 </a:t>
                      </a:r>
                      <a:r>
                        <a:rPr lang="en-US" sz="1400" b="1" dirty="0" err="1">
                          <a:solidFill>
                            <a:srgbClr val="000000"/>
                          </a:solidFill>
                          <a:effectLst/>
                          <a:latin typeface="Times New Roman" panose="02020603050405020304" pitchFamily="18" charset="0"/>
                          <a:ea typeface="Batang" panose="02030600000101010101" pitchFamily="18" charset="-127"/>
                        </a:rPr>
                        <a:t>hrs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406815374"/>
                  </a:ext>
                </a:extLst>
              </a:tr>
              <a:tr h="344082">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3.1</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Sprint 1</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02/03/2023</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16/03/2023</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428 </a:t>
                      </a:r>
                      <a:r>
                        <a:rPr lang="en-US" sz="1400" b="1" dirty="0" err="1">
                          <a:solidFill>
                            <a:srgbClr val="000000"/>
                          </a:solidFill>
                          <a:effectLst/>
                          <a:latin typeface="Times New Roman" panose="02020603050405020304" pitchFamily="18" charset="0"/>
                          <a:ea typeface="Batang" panose="02030600000101010101" pitchFamily="18" charset="-127"/>
                        </a:rPr>
                        <a:t>hrs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906841741"/>
                  </a:ext>
                </a:extLst>
              </a:tr>
              <a:tr h="435836">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3.2</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Sprint 2</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18/03/2023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01/04/2023</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428 </a:t>
                      </a:r>
                      <a:r>
                        <a:rPr lang="en-US" sz="1400" b="1" dirty="0" err="1">
                          <a:solidFill>
                            <a:srgbClr val="000000"/>
                          </a:solidFill>
                          <a:effectLst/>
                          <a:latin typeface="Times New Roman" panose="02020603050405020304" pitchFamily="18" charset="0"/>
                          <a:ea typeface="Batang" panose="02030600000101010101" pitchFamily="18" charset="-127"/>
                        </a:rPr>
                        <a:t>hrs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3516782395"/>
                  </a:ext>
                </a:extLst>
              </a:tr>
              <a:tr h="334763">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3.3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Sprint 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02/04/2023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16/04/2023</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428 </a:t>
                      </a:r>
                      <a:r>
                        <a:rPr lang="en-US" sz="1400" b="1" dirty="0" err="1">
                          <a:solidFill>
                            <a:srgbClr val="000000"/>
                          </a:solidFill>
                          <a:effectLst/>
                          <a:latin typeface="Times New Roman" panose="02020603050405020304" pitchFamily="18" charset="0"/>
                          <a:ea typeface="Batang" panose="02030600000101010101" pitchFamily="18" charset="-127"/>
                        </a:rPr>
                        <a:t>hrs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4200333882"/>
                  </a:ext>
                </a:extLst>
              </a:tr>
              <a:tr h="334763">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3.4</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Sprint 4</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17/04/2023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01/05/2023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428 </a:t>
                      </a:r>
                      <a:r>
                        <a:rPr lang="en-US" sz="1400" b="1" dirty="0" err="1">
                          <a:solidFill>
                            <a:srgbClr val="000000"/>
                          </a:solidFill>
                          <a:effectLst/>
                          <a:latin typeface="Times New Roman" panose="02020603050405020304" pitchFamily="18" charset="0"/>
                          <a:ea typeface="Batang" panose="02030600000101010101" pitchFamily="18" charset="-127"/>
                        </a:rPr>
                        <a:t>hrs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4112200516"/>
                  </a:ext>
                </a:extLst>
              </a:tr>
              <a:tr h="321860">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3.5</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Sprint 5</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02/05/2023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16/05/2023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428 </a:t>
                      </a:r>
                      <a:r>
                        <a:rPr lang="en-US" sz="1400" b="1" dirty="0" err="1">
                          <a:solidFill>
                            <a:srgbClr val="000000"/>
                          </a:solidFill>
                          <a:effectLst/>
                          <a:latin typeface="Times New Roman" panose="02020603050405020304" pitchFamily="18" charset="0"/>
                          <a:ea typeface="Batang" panose="02030600000101010101" pitchFamily="18" charset="-127"/>
                        </a:rPr>
                        <a:t>hrs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2953266590"/>
                  </a:ext>
                </a:extLst>
              </a:tr>
              <a:tr h="321860">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3.8</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A"/>
                    </a:solidFill>
                  </a:tcPr>
                </a:tc>
                <a:tc>
                  <a:txBody>
                    <a:bodyPr/>
                    <a:lstStyle/>
                    <a:p>
                      <a:pP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Review Project</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A"/>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17/05/2023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A"/>
                    </a:solidFill>
                  </a:tcPr>
                </a:tc>
                <a:tc>
                  <a:txBody>
                    <a:bodyPr/>
                    <a:lstStyle/>
                    <a:p>
                      <a:pPr algn="ctr">
                        <a:lnSpc>
                          <a:spcPct val="150000"/>
                        </a:lnSpc>
                        <a:spcBef>
                          <a:spcPts val="500"/>
                        </a:spcBef>
                      </a:pPr>
                      <a:r>
                        <a:rPr lang="en-US" sz="1400" b="1">
                          <a:solidFill>
                            <a:srgbClr val="000000"/>
                          </a:solidFill>
                          <a:effectLst/>
                          <a:latin typeface="Times New Roman" panose="02020603050405020304" pitchFamily="18" charset="0"/>
                          <a:ea typeface="Batang" panose="02030600000101010101" pitchFamily="18" charset="-127"/>
                        </a:rPr>
                        <a:t>17/05/2023</a:t>
                      </a:r>
                      <a:endParaRPr lang="en-US" sz="120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A"/>
                    </a:solidFill>
                  </a:tcPr>
                </a:tc>
                <a:tc>
                  <a:txBody>
                    <a:bodyPr/>
                    <a:lstStyle/>
                    <a:p>
                      <a:pPr algn="ctr">
                        <a:lnSpc>
                          <a:spcPct val="150000"/>
                        </a:lnSpc>
                        <a:spcBef>
                          <a:spcPts val="500"/>
                        </a:spcBef>
                      </a:pPr>
                      <a:r>
                        <a:rPr lang="en-US" sz="1400" b="1" dirty="0">
                          <a:solidFill>
                            <a:srgbClr val="000000"/>
                          </a:solidFill>
                          <a:effectLst/>
                          <a:latin typeface="Times New Roman" panose="02020603050405020304" pitchFamily="18" charset="0"/>
                          <a:ea typeface="Batang" panose="02030600000101010101" pitchFamily="18" charset="-127"/>
                        </a:rPr>
                        <a:t>2 </a:t>
                      </a:r>
                      <a:r>
                        <a:rPr lang="en-US" sz="1400" b="1" dirty="0" err="1">
                          <a:solidFill>
                            <a:srgbClr val="000000"/>
                          </a:solidFill>
                          <a:effectLst/>
                          <a:latin typeface="Times New Roman" panose="02020603050405020304" pitchFamily="18" charset="0"/>
                          <a:ea typeface="Batang" panose="02030600000101010101" pitchFamily="18" charset="-127"/>
                        </a:rPr>
                        <a:t>hrs</a:t>
                      </a:r>
                      <a:endParaRPr lang="en-US" sz="1200" dirty="0">
                        <a:effectLst/>
                        <a:latin typeface="Times New Roman" panose="02020603050405020304" pitchFamily="18" charset="0"/>
                        <a:ea typeface="Batang" panose="02030600000101010101" pitchFamily="18" charset="-127"/>
                      </a:endParaRPr>
                    </a:p>
                  </a:txBody>
                  <a:tcPr marL="64488" marR="644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A"/>
                    </a:solidFill>
                  </a:tcPr>
                </a:tc>
                <a:extLst>
                  <a:ext uri="{0D108BD9-81ED-4DB2-BD59-A6C34878D82A}">
                    <a16:rowId xmlns:a16="http://schemas.microsoft.com/office/drawing/2014/main" val="1530405048"/>
                  </a:ext>
                </a:extLst>
              </a:tr>
            </a:tbl>
          </a:graphicData>
        </a:graphic>
      </p:graphicFrame>
    </p:spTree>
    <p:extLst>
      <p:ext uri="{BB962C8B-B14F-4D97-AF65-F5344CB8AC3E}">
        <p14:creationId xmlns:p14="http://schemas.microsoft.com/office/powerpoint/2010/main" val="359237502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1350"/>
                            </p:stCondLst>
                            <p:childTnLst>
                              <p:par>
                                <p:cTn id="11" presetID="16" presetClass="entr" presetSubtype="2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1</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2" name="Table 1">
            <a:extLst>
              <a:ext uri="{FF2B5EF4-FFF2-40B4-BE49-F238E27FC236}">
                <a16:creationId xmlns:a16="http://schemas.microsoft.com/office/drawing/2014/main" id="{F4B07CBF-BE35-49B8-7B32-DF3C110EE0E6}"/>
              </a:ext>
            </a:extLst>
          </p:cNvPr>
          <p:cNvGraphicFramePr>
            <a:graphicFrameLocks noGrp="1"/>
          </p:cNvGraphicFramePr>
          <p:nvPr>
            <p:extLst>
              <p:ext uri="{D42A27DB-BD31-4B8C-83A1-F6EECF244321}">
                <p14:modId xmlns:p14="http://schemas.microsoft.com/office/powerpoint/2010/main" val="1910837141"/>
              </p:ext>
            </p:extLst>
          </p:nvPr>
        </p:nvGraphicFramePr>
        <p:xfrm>
          <a:off x="441932" y="1247776"/>
          <a:ext cx="11308136" cy="4962516"/>
        </p:xfrm>
        <a:graphic>
          <a:graphicData uri="http://schemas.openxmlformats.org/drawingml/2006/table">
            <a:tbl>
              <a:tblPr/>
              <a:tblGrid>
                <a:gridCol w="581026">
                  <a:extLst>
                    <a:ext uri="{9D8B030D-6E8A-4147-A177-3AD203B41FA5}">
                      <a16:colId xmlns:a16="http://schemas.microsoft.com/office/drawing/2014/main" val="1169394733"/>
                    </a:ext>
                  </a:extLst>
                </a:gridCol>
                <a:gridCol w="628366">
                  <a:extLst>
                    <a:ext uri="{9D8B030D-6E8A-4147-A177-3AD203B41FA5}">
                      <a16:colId xmlns:a16="http://schemas.microsoft.com/office/drawing/2014/main" val="1274600003"/>
                    </a:ext>
                  </a:extLst>
                </a:gridCol>
                <a:gridCol w="3278188">
                  <a:extLst>
                    <a:ext uri="{9D8B030D-6E8A-4147-A177-3AD203B41FA5}">
                      <a16:colId xmlns:a16="http://schemas.microsoft.com/office/drawing/2014/main" val="3585919260"/>
                    </a:ext>
                  </a:extLst>
                </a:gridCol>
                <a:gridCol w="422725">
                  <a:extLst>
                    <a:ext uri="{9D8B030D-6E8A-4147-A177-3AD203B41FA5}">
                      <a16:colId xmlns:a16="http://schemas.microsoft.com/office/drawing/2014/main" val="253439037"/>
                    </a:ext>
                  </a:extLst>
                </a:gridCol>
                <a:gridCol w="1046776">
                  <a:extLst>
                    <a:ext uri="{9D8B030D-6E8A-4147-A177-3AD203B41FA5}">
                      <a16:colId xmlns:a16="http://schemas.microsoft.com/office/drawing/2014/main" val="2203593542"/>
                    </a:ext>
                  </a:extLst>
                </a:gridCol>
                <a:gridCol w="586911">
                  <a:extLst>
                    <a:ext uri="{9D8B030D-6E8A-4147-A177-3AD203B41FA5}">
                      <a16:colId xmlns:a16="http://schemas.microsoft.com/office/drawing/2014/main" val="3712953367"/>
                    </a:ext>
                  </a:extLst>
                </a:gridCol>
                <a:gridCol w="553564">
                  <a:extLst>
                    <a:ext uri="{9D8B030D-6E8A-4147-A177-3AD203B41FA5}">
                      <a16:colId xmlns:a16="http://schemas.microsoft.com/office/drawing/2014/main" val="1166169832"/>
                    </a:ext>
                  </a:extLst>
                </a:gridCol>
                <a:gridCol w="403225">
                  <a:extLst>
                    <a:ext uri="{9D8B030D-6E8A-4147-A177-3AD203B41FA5}">
                      <a16:colId xmlns:a16="http://schemas.microsoft.com/office/drawing/2014/main" val="1229626597"/>
                    </a:ext>
                  </a:extLst>
                </a:gridCol>
                <a:gridCol w="550863">
                  <a:extLst>
                    <a:ext uri="{9D8B030D-6E8A-4147-A177-3AD203B41FA5}">
                      <a16:colId xmlns:a16="http://schemas.microsoft.com/office/drawing/2014/main" val="263565283"/>
                    </a:ext>
                  </a:extLst>
                </a:gridCol>
                <a:gridCol w="542448">
                  <a:extLst>
                    <a:ext uri="{9D8B030D-6E8A-4147-A177-3AD203B41FA5}">
                      <a16:colId xmlns:a16="http://schemas.microsoft.com/office/drawing/2014/main" val="2895906442"/>
                    </a:ext>
                  </a:extLst>
                </a:gridCol>
                <a:gridCol w="196850">
                  <a:extLst>
                    <a:ext uri="{9D8B030D-6E8A-4147-A177-3AD203B41FA5}">
                      <a16:colId xmlns:a16="http://schemas.microsoft.com/office/drawing/2014/main" val="3298799183"/>
                    </a:ext>
                  </a:extLst>
                </a:gridCol>
                <a:gridCol w="196850">
                  <a:extLst>
                    <a:ext uri="{9D8B030D-6E8A-4147-A177-3AD203B41FA5}">
                      <a16:colId xmlns:a16="http://schemas.microsoft.com/office/drawing/2014/main" val="3411659714"/>
                    </a:ext>
                  </a:extLst>
                </a:gridCol>
                <a:gridCol w="196850">
                  <a:extLst>
                    <a:ext uri="{9D8B030D-6E8A-4147-A177-3AD203B41FA5}">
                      <a16:colId xmlns:a16="http://schemas.microsoft.com/office/drawing/2014/main" val="4175131326"/>
                    </a:ext>
                  </a:extLst>
                </a:gridCol>
                <a:gridCol w="196850">
                  <a:extLst>
                    <a:ext uri="{9D8B030D-6E8A-4147-A177-3AD203B41FA5}">
                      <a16:colId xmlns:a16="http://schemas.microsoft.com/office/drawing/2014/main" val="176303064"/>
                    </a:ext>
                  </a:extLst>
                </a:gridCol>
                <a:gridCol w="196850">
                  <a:extLst>
                    <a:ext uri="{9D8B030D-6E8A-4147-A177-3AD203B41FA5}">
                      <a16:colId xmlns:a16="http://schemas.microsoft.com/office/drawing/2014/main" val="2901289870"/>
                    </a:ext>
                  </a:extLst>
                </a:gridCol>
                <a:gridCol w="196850">
                  <a:extLst>
                    <a:ext uri="{9D8B030D-6E8A-4147-A177-3AD203B41FA5}">
                      <a16:colId xmlns:a16="http://schemas.microsoft.com/office/drawing/2014/main" val="2822394987"/>
                    </a:ext>
                  </a:extLst>
                </a:gridCol>
                <a:gridCol w="196850">
                  <a:extLst>
                    <a:ext uri="{9D8B030D-6E8A-4147-A177-3AD203B41FA5}">
                      <a16:colId xmlns:a16="http://schemas.microsoft.com/office/drawing/2014/main" val="2715837296"/>
                    </a:ext>
                  </a:extLst>
                </a:gridCol>
                <a:gridCol w="196850">
                  <a:extLst>
                    <a:ext uri="{9D8B030D-6E8A-4147-A177-3AD203B41FA5}">
                      <a16:colId xmlns:a16="http://schemas.microsoft.com/office/drawing/2014/main" val="900200997"/>
                    </a:ext>
                  </a:extLst>
                </a:gridCol>
                <a:gridCol w="196850">
                  <a:extLst>
                    <a:ext uri="{9D8B030D-6E8A-4147-A177-3AD203B41FA5}">
                      <a16:colId xmlns:a16="http://schemas.microsoft.com/office/drawing/2014/main" val="2747724688"/>
                    </a:ext>
                  </a:extLst>
                </a:gridCol>
                <a:gridCol w="196850">
                  <a:extLst>
                    <a:ext uri="{9D8B030D-6E8A-4147-A177-3AD203B41FA5}">
                      <a16:colId xmlns:a16="http://schemas.microsoft.com/office/drawing/2014/main" val="1943970830"/>
                    </a:ext>
                  </a:extLst>
                </a:gridCol>
                <a:gridCol w="139700">
                  <a:extLst>
                    <a:ext uri="{9D8B030D-6E8A-4147-A177-3AD203B41FA5}">
                      <a16:colId xmlns:a16="http://schemas.microsoft.com/office/drawing/2014/main" val="2963009999"/>
                    </a:ext>
                  </a:extLst>
                </a:gridCol>
                <a:gridCol w="139700">
                  <a:extLst>
                    <a:ext uri="{9D8B030D-6E8A-4147-A177-3AD203B41FA5}">
                      <a16:colId xmlns:a16="http://schemas.microsoft.com/office/drawing/2014/main" val="3698702004"/>
                    </a:ext>
                  </a:extLst>
                </a:gridCol>
                <a:gridCol w="139700">
                  <a:extLst>
                    <a:ext uri="{9D8B030D-6E8A-4147-A177-3AD203B41FA5}">
                      <a16:colId xmlns:a16="http://schemas.microsoft.com/office/drawing/2014/main" val="602439353"/>
                    </a:ext>
                  </a:extLst>
                </a:gridCol>
                <a:gridCol w="139700">
                  <a:extLst>
                    <a:ext uri="{9D8B030D-6E8A-4147-A177-3AD203B41FA5}">
                      <a16:colId xmlns:a16="http://schemas.microsoft.com/office/drawing/2014/main" val="197627560"/>
                    </a:ext>
                  </a:extLst>
                </a:gridCol>
                <a:gridCol w="186744">
                  <a:extLst>
                    <a:ext uri="{9D8B030D-6E8A-4147-A177-3AD203B41FA5}">
                      <a16:colId xmlns:a16="http://schemas.microsoft.com/office/drawing/2014/main" val="2842596385"/>
                    </a:ext>
                  </a:extLst>
                </a:gridCol>
              </a:tblGrid>
              <a:tr h="479572">
                <a:tc>
                  <a:txBody>
                    <a:bodyPr/>
                    <a:lstStyle/>
                    <a:p>
                      <a:pPr algn="ctr" fontAlgn="ctr"/>
                      <a:r>
                        <a:rPr lang="en-US" sz="900" b="0" i="0" u="none" strike="noStrike" dirty="0">
                          <a:solidFill>
                            <a:srgbClr val="000000"/>
                          </a:solidFill>
                          <a:effectLst/>
                          <a:latin typeface="Calibri" panose="020F0502020204030204" pitchFamily="34" charset="0"/>
                        </a:rPr>
                        <a:t>Sprint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Backlog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dirty="0">
                          <a:solidFill>
                            <a:srgbClr val="000000"/>
                          </a:solidFill>
                          <a:effectLst/>
                          <a:latin typeface="Calibri" panose="020F0502020204030204" pitchFamily="34" charset="0"/>
                        </a:rPr>
                        <a:t>Description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Owner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Status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Estimate (Hours)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Completed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Pending</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Total effort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Effort vs. Estimate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5</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6</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7</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8</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9</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12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13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extLst>
                  <a:ext uri="{0D108BD9-81ED-4DB2-BD59-A6C34878D82A}">
                    <a16:rowId xmlns:a16="http://schemas.microsoft.com/office/drawing/2014/main" val="1636694562"/>
                  </a:ext>
                </a:extLst>
              </a:tr>
              <a:tr h="177234">
                <a:tc>
                  <a:txBody>
                    <a:bodyPr/>
                    <a:lstStyle/>
                    <a:p>
                      <a:pPr algn="ctr" fontAlgn="ctr"/>
                      <a:r>
                        <a:rPr lang="en-US" sz="900" b="0" i="0" u="none" strike="noStrike">
                          <a:solidFill>
                            <a:srgbClr val="000000"/>
                          </a:solidFill>
                          <a:effectLst/>
                          <a:latin typeface="Calibri" panose="020F050202020403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PB10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Design Web layout</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427492360"/>
                  </a:ext>
                </a:extLst>
              </a:tr>
              <a:tr h="187658">
                <a:tc>
                  <a:txBody>
                    <a:bodyPr/>
                    <a:lstStyle/>
                    <a:p>
                      <a:pPr algn="ctr" fontAlgn="ctr"/>
                      <a:r>
                        <a:rPr lang="en-US" sz="900" b="0" i="0" u="none" strike="noStrike">
                          <a:solidFill>
                            <a:srgbClr val="000000"/>
                          </a:solidFill>
                          <a:effectLst/>
                          <a:latin typeface="Calibri" panose="020F050202020403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Design UX/UI Login Page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Trung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000676494"/>
                  </a:ext>
                </a:extLst>
              </a:tr>
              <a:tr h="187658">
                <a:tc>
                  <a:txBody>
                    <a:bodyPr/>
                    <a:lstStyle/>
                    <a:p>
                      <a:pPr algn="ctr" fontAlgn="ctr"/>
                      <a:r>
                        <a:rPr lang="en-US" sz="900" b="0" i="0" u="none" strike="noStrike">
                          <a:solidFill>
                            <a:srgbClr val="000000"/>
                          </a:solidFill>
                          <a:effectLst/>
                          <a:latin typeface="Calibri" panose="020F050202020403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[FE] Design UX/UI Home Page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Trung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024578385"/>
                  </a:ext>
                </a:extLst>
              </a:tr>
              <a:tr h="187658">
                <a:tc>
                  <a:txBody>
                    <a:bodyPr/>
                    <a:lstStyle/>
                    <a:p>
                      <a:pPr algn="ctr" fontAlgn="ctr"/>
                      <a:r>
                        <a:rPr lang="en-US" sz="900" b="0" i="0" u="none" strike="noStrike">
                          <a:solidFill>
                            <a:srgbClr val="000000"/>
                          </a:solidFill>
                          <a:effectLst/>
                          <a:latin typeface="Calibri" panose="020F050202020403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PB10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fr-FR" sz="900" b="0" i="0" u="none" strike="noStrike">
                          <a:solidFill>
                            <a:srgbClr val="000000"/>
                          </a:solidFill>
                          <a:effectLst/>
                          <a:latin typeface="Calibri" panose="020F0502020204030204" pitchFamily="34" charset="0"/>
                        </a:rPr>
                        <a:t>[FE] Code UX/UI Login Page For Web Application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93691391"/>
                  </a:ext>
                </a:extLst>
              </a:tr>
              <a:tr h="177234">
                <a:tc>
                  <a:txBody>
                    <a:bodyPr/>
                    <a:lstStyle/>
                    <a:p>
                      <a:pPr algn="ctr" fontAlgn="ctr"/>
                      <a:r>
                        <a:rPr lang="en-US" sz="900" b="0" i="0" u="none" strike="noStrike">
                          <a:solidFill>
                            <a:srgbClr val="000000"/>
                          </a:solidFill>
                          <a:effectLst/>
                          <a:latin typeface="Calibri" panose="020F050202020403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[FE] Code UX/UI Home Page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379986867"/>
                  </a:ext>
                </a:extLst>
              </a:tr>
              <a:tr h="187658">
                <a:tc>
                  <a:txBody>
                    <a:bodyPr/>
                    <a:lstStyle/>
                    <a:p>
                      <a:pPr algn="ctr" fontAlgn="ctr"/>
                      <a:r>
                        <a:rPr lang="en-US" sz="900" b="0" i="0" u="none" strike="noStrike">
                          <a:solidFill>
                            <a:srgbClr val="000000"/>
                          </a:solidFill>
                          <a:effectLst/>
                          <a:latin typeface="Calibri" panose="020F050202020403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Login Function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42032199"/>
                  </a:ext>
                </a:extLst>
              </a:tr>
              <a:tr h="187658">
                <a:tc>
                  <a:txBody>
                    <a:bodyPr/>
                    <a:lstStyle/>
                    <a:p>
                      <a:pPr algn="ctr" fontAlgn="ctr"/>
                      <a:r>
                        <a:rPr lang="en-US" sz="900" b="0" i="0" u="none" strike="noStrike">
                          <a:solidFill>
                            <a:srgbClr val="000000"/>
                          </a:solidFill>
                          <a:effectLst/>
                          <a:latin typeface="Calibri" panose="020F050202020403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[FE] Code Logout Function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35344759"/>
                  </a:ext>
                </a:extLst>
              </a:tr>
              <a:tr h="187658">
                <a:tc>
                  <a:txBody>
                    <a:bodyPr/>
                    <a:lstStyle/>
                    <a:p>
                      <a:pPr algn="ctr" fontAlgn="ctr"/>
                      <a:r>
                        <a:rPr lang="en-US" sz="900" b="0" i="0" u="none" strike="noStrike">
                          <a:solidFill>
                            <a:srgbClr val="000000"/>
                          </a:solidFill>
                          <a:effectLst/>
                          <a:latin typeface="Calibri" panose="020F050202020403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[FE] Design UX/UI Register Page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Trung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47548474"/>
                  </a:ext>
                </a:extLst>
              </a:tr>
              <a:tr h="187658">
                <a:tc>
                  <a:txBody>
                    <a:bodyPr/>
                    <a:lstStyle/>
                    <a:p>
                      <a:pPr algn="ctr" fontAlgn="ctr"/>
                      <a:r>
                        <a:rPr lang="en-US" sz="900" b="0" i="0" u="none" strike="noStrike">
                          <a:solidFill>
                            <a:srgbClr val="000000"/>
                          </a:solidFill>
                          <a:effectLst/>
                          <a:latin typeface="Calibri" panose="020F050202020403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fr-FR" sz="900" b="0" i="0" u="none" strike="noStrike">
                          <a:solidFill>
                            <a:srgbClr val="000000"/>
                          </a:solidFill>
                          <a:effectLst/>
                          <a:latin typeface="Calibri" panose="020F0502020204030204" pitchFamily="34" charset="0"/>
                        </a:rPr>
                        <a:t>[FE] Code UX/UI Register Page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626002088"/>
                  </a:ext>
                </a:extLst>
              </a:tr>
              <a:tr h="187658">
                <a:tc>
                  <a:txBody>
                    <a:bodyPr/>
                    <a:lstStyle/>
                    <a:p>
                      <a:pPr algn="ctr" fontAlgn="ctr"/>
                      <a:r>
                        <a:rPr lang="en-US" sz="900" b="0" i="0" u="none" strike="noStrike">
                          <a:solidFill>
                            <a:srgbClr val="000000"/>
                          </a:solidFill>
                          <a:effectLst/>
                          <a:latin typeface="Calibri" panose="020F0502020204030204" pitchFamily="34" charset="0"/>
                        </a:rPr>
                        <a:t>1.10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Register Function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76730963"/>
                  </a:ext>
                </a:extLst>
              </a:tr>
              <a:tr h="187658">
                <a:tc>
                  <a:txBody>
                    <a:bodyPr/>
                    <a:lstStyle/>
                    <a:p>
                      <a:pPr algn="ctr" fontAlgn="ctr"/>
                      <a:r>
                        <a:rPr lang="en-US" sz="900" b="0" i="0" u="none" strike="noStrike">
                          <a:solidFill>
                            <a:srgbClr val="000000"/>
                          </a:solidFill>
                          <a:effectLst/>
                          <a:latin typeface="Calibri" panose="020F0502020204030204" pitchFamily="34" charset="0"/>
                        </a:rPr>
                        <a:t>1.11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[AI] Research Method To Improve AI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407009248"/>
                  </a:ext>
                </a:extLst>
              </a:tr>
              <a:tr h="187658">
                <a:tc>
                  <a:txBody>
                    <a:bodyPr/>
                    <a:lstStyle/>
                    <a:p>
                      <a:pPr algn="ctr" fontAlgn="ctr"/>
                      <a:r>
                        <a:rPr lang="en-US" sz="900" b="0" i="0" u="none" strike="noStrike">
                          <a:solidFill>
                            <a:srgbClr val="000000"/>
                          </a:solidFill>
                          <a:effectLst/>
                          <a:latin typeface="Calibri" panose="020F0502020204030204" pitchFamily="34" charset="0"/>
                        </a:rPr>
                        <a:t>1.12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a:solidFill>
                            <a:srgbClr val="000000"/>
                          </a:solidFill>
                          <a:effectLst/>
                          <a:latin typeface="Calibri" panose="020F0502020204030204" pitchFamily="34" charset="0"/>
                        </a:rPr>
                        <a:t>[AI] Crawl Data For Improve AI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06756818"/>
                  </a:ext>
                </a:extLst>
              </a:tr>
              <a:tr h="187658">
                <a:tc>
                  <a:txBody>
                    <a:bodyPr/>
                    <a:lstStyle/>
                    <a:p>
                      <a:pPr algn="ctr" fontAlgn="ctr"/>
                      <a:r>
                        <a:rPr lang="en-US" sz="900" b="0" i="0" u="none" strike="noStrike">
                          <a:solidFill>
                            <a:srgbClr val="000000"/>
                          </a:solidFill>
                          <a:effectLst/>
                          <a:latin typeface="Calibri" panose="020F0502020204030204" pitchFamily="34" charset="0"/>
                        </a:rPr>
                        <a:t>1.13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fr-FR" sz="900" b="0" i="0" u="none" strike="noStrike">
                          <a:solidFill>
                            <a:srgbClr val="000000"/>
                          </a:solidFill>
                          <a:effectLst/>
                          <a:latin typeface="Calibri" panose="020F0502020204030204" pitchFamily="34" charset="0"/>
                        </a:rPr>
                        <a:t>[FE] Code Change Language For Mobile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582818129"/>
                  </a:ext>
                </a:extLst>
              </a:tr>
              <a:tr h="187658">
                <a:tc>
                  <a:txBody>
                    <a:bodyPr/>
                    <a:lstStyle/>
                    <a:p>
                      <a:pPr algn="ctr" fontAlgn="ctr"/>
                      <a:r>
                        <a:rPr lang="en-US" sz="900" b="0" i="0" u="none" strike="noStrike">
                          <a:solidFill>
                            <a:srgbClr val="000000"/>
                          </a:solidFill>
                          <a:effectLst/>
                          <a:latin typeface="Calibri" panose="020F0502020204030204" pitchFamily="34" charset="0"/>
                        </a:rPr>
                        <a:t>1.14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Research Method To Publish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4830013"/>
                  </a:ext>
                </a:extLst>
              </a:tr>
              <a:tr h="187658">
                <a:tc>
                  <a:txBody>
                    <a:bodyPr/>
                    <a:lstStyle/>
                    <a:p>
                      <a:pPr algn="ctr" fontAlgn="ctr"/>
                      <a:r>
                        <a:rPr lang="en-US" sz="900" b="0" i="0" u="none" strike="noStrike">
                          <a:solidFill>
                            <a:srgbClr val="000000"/>
                          </a:solidFill>
                          <a:effectLst/>
                          <a:latin typeface="Calibri" panose="020F0502020204030204" pitchFamily="34" charset="0"/>
                        </a:rPr>
                        <a:t>1.15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Config Application For Publish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360744424"/>
                  </a:ext>
                </a:extLst>
              </a:tr>
              <a:tr h="187658">
                <a:tc>
                  <a:txBody>
                    <a:bodyPr/>
                    <a:lstStyle/>
                    <a:p>
                      <a:pPr algn="ctr" fontAlgn="ctr"/>
                      <a:r>
                        <a:rPr lang="en-US" sz="900" b="0" i="0" u="none" strike="noStrike">
                          <a:solidFill>
                            <a:srgbClr val="000000"/>
                          </a:solidFill>
                          <a:effectLst/>
                          <a:latin typeface="Calibri" panose="020F0502020204030204" pitchFamily="34" charset="0"/>
                        </a:rPr>
                        <a:t>1.16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Publish Application To Google Play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161221107"/>
                  </a:ext>
                </a:extLst>
              </a:tr>
              <a:tr h="187658">
                <a:tc>
                  <a:txBody>
                    <a:bodyPr/>
                    <a:lstStyle/>
                    <a:p>
                      <a:pPr algn="ctr" fontAlgn="ctr"/>
                      <a:r>
                        <a:rPr lang="en-US" sz="900" b="0" i="0" u="none" strike="noStrike">
                          <a:solidFill>
                            <a:srgbClr val="000000"/>
                          </a:solidFill>
                          <a:effectLst/>
                          <a:latin typeface="Calibri" panose="020F0502020204030204" pitchFamily="34" charset="0"/>
                        </a:rPr>
                        <a:t>1.17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 DB] Create Question, Question Answer, Household Survey Entity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4417856"/>
                  </a:ext>
                </a:extLst>
              </a:tr>
              <a:tr h="187658">
                <a:tc>
                  <a:txBody>
                    <a:bodyPr/>
                    <a:lstStyle/>
                    <a:p>
                      <a:pPr algn="ctr" fontAlgn="ctr"/>
                      <a:r>
                        <a:rPr lang="en-US" sz="900" b="0" i="0" u="none" strike="noStrike">
                          <a:solidFill>
                            <a:srgbClr val="000000"/>
                          </a:solidFill>
                          <a:effectLst/>
                          <a:latin typeface="Calibri" panose="020F0502020204030204" pitchFamily="34" charset="0"/>
                        </a:rPr>
                        <a:t>1.18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&amp; Design UX/UI Change Password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Trung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880492992"/>
                  </a:ext>
                </a:extLst>
              </a:tr>
              <a:tr h="187658">
                <a:tc>
                  <a:txBody>
                    <a:bodyPr/>
                    <a:lstStyle/>
                    <a:p>
                      <a:pPr algn="ctr" fontAlgn="ctr"/>
                      <a:r>
                        <a:rPr lang="en-US" sz="900" b="0" i="0" u="none" strike="noStrike">
                          <a:solidFill>
                            <a:srgbClr val="000000"/>
                          </a:solidFill>
                          <a:effectLst/>
                          <a:latin typeface="Calibri" panose="020F0502020204030204" pitchFamily="34" charset="0"/>
                        </a:rPr>
                        <a:t>1.19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&amp; Design UX/UI Forget Password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49281038"/>
                  </a:ext>
                </a:extLst>
              </a:tr>
              <a:tr h="187658">
                <a:tc>
                  <a:txBody>
                    <a:bodyPr/>
                    <a:lstStyle/>
                    <a:p>
                      <a:pPr algn="ctr" fontAlgn="ctr"/>
                      <a:r>
                        <a:rPr lang="en-US" sz="900" b="0" i="0" u="none" strike="noStrike">
                          <a:solidFill>
                            <a:srgbClr val="000000"/>
                          </a:solidFill>
                          <a:effectLst/>
                          <a:latin typeface="Calibri" panose="020F0502020204030204" pitchFamily="34" charset="0"/>
                        </a:rPr>
                        <a:t>1.20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[BD] Change Oracle Database to MySQL Database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extLst>
                  <a:ext uri="{0D108BD9-81ED-4DB2-BD59-A6C34878D82A}">
                    <a16:rowId xmlns:a16="http://schemas.microsoft.com/office/drawing/2014/main" val="2508248023"/>
                  </a:ext>
                </a:extLst>
              </a:tr>
              <a:tr h="187658">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extLst>
                  <a:ext uri="{0D108BD9-81ED-4DB2-BD59-A6C34878D82A}">
                    <a16:rowId xmlns:a16="http://schemas.microsoft.com/office/drawing/2014/main" val="1628761916"/>
                  </a:ext>
                </a:extLst>
              </a:tr>
              <a:tr h="187658">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Total</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341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341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291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40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962676259"/>
                  </a:ext>
                </a:extLst>
              </a:tr>
              <a:tr h="187658">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341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331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321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291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236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185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145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145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95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169066077"/>
                  </a:ext>
                </a:extLst>
              </a:tr>
              <a:tr h="187658">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Ideal 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341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317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292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268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244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195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171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146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122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97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73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49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040409491"/>
                  </a:ext>
                </a:extLst>
              </a:tr>
            </a:tbl>
          </a:graphicData>
        </a:graphic>
      </p:graphicFrame>
    </p:spTree>
    <p:extLst>
      <p:ext uri="{BB962C8B-B14F-4D97-AF65-F5344CB8AC3E}">
        <p14:creationId xmlns:p14="http://schemas.microsoft.com/office/powerpoint/2010/main" val="28547521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1</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5" name="Chart 4">
            <a:extLst>
              <a:ext uri="{FF2B5EF4-FFF2-40B4-BE49-F238E27FC236}">
                <a16:creationId xmlns:a16="http://schemas.microsoft.com/office/drawing/2014/main" id="{00000000-0008-0000-0300-00001B585B63}"/>
              </a:ext>
            </a:extLst>
          </p:cNvPr>
          <p:cNvGraphicFramePr>
            <a:graphicFrameLocks/>
          </p:cNvGraphicFramePr>
          <p:nvPr>
            <p:extLst>
              <p:ext uri="{D42A27DB-BD31-4B8C-83A1-F6EECF244321}">
                <p14:modId xmlns:p14="http://schemas.microsoft.com/office/powerpoint/2010/main" val="1921813418"/>
              </p:ext>
            </p:extLst>
          </p:nvPr>
        </p:nvGraphicFramePr>
        <p:xfrm>
          <a:off x="0" y="1080000"/>
          <a:ext cx="864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3DFCE34A-7C51-8F8D-5C76-9DF770C375F1}"/>
              </a:ext>
            </a:extLst>
          </p:cNvPr>
          <p:cNvGraphicFramePr/>
          <p:nvPr>
            <p:extLst>
              <p:ext uri="{D42A27DB-BD31-4B8C-83A1-F6EECF244321}">
                <p14:modId xmlns:p14="http://schemas.microsoft.com/office/powerpoint/2010/main" val="51746644"/>
              </p:ext>
            </p:extLst>
          </p:nvPr>
        </p:nvGraphicFramePr>
        <p:xfrm>
          <a:off x="8280000" y="2880000"/>
          <a:ext cx="3960000" cy="252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56447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5" grpId="0">
        <p:bldAsOne/>
      </p:bldGraphic>
      <p:bldGraphic spid="6"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2</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5" name="Table 4">
            <a:extLst>
              <a:ext uri="{FF2B5EF4-FFF2-40B4-BE49-F238E27FC236}">
                <a16:creationId xmlns:a16="http://schemas.microsoft.com/office/drawing/2014/main" id="{7E94798F-43F8-DA4D-C495-3B3BA03949BE}"/>
              </a:ext>
            </a:extLst>
          </p:cNvPr>
          <p:cNvGraphicFramePr>
            <a:graphicFrameLocks noGrp="1"/>
          </p:cNvGraphicFramePr>
          <p:nvPr>
            <p:extLst>
              <p:ext uri="{D42A27DB-BD31-4B8C-83A1-F6EECF244321}">
                <p14:modId xmlns:p14="http://schemas.microsoft.com/office/powerpoint/2010/main" val="1252213031"/>
              </p:ext>
            </p:extLst>
          </p:nvPr>
        </p:nvGraphicFramePr>
        <p:xfrm>
          <a:off x="299062" y="1133474"/>
          <a:ext cx="11593876" cy="5210176"/>
        </p:xfrm>
        <a:graphic>
          <a:graphicData uri="http://schemas.openxmlformats.org/drawingml/2006/table">
            <a:tbl>
              <a:tblPr/>
              <a:tblGrid>
                <a:gridCol w="417513">
                  <a:extLst>
                    <a:ext uri="{9D8B030D-6E8A-4147-A177-3AD203B41FA5}">
                      <a16:colId xmlns:a16="http://schemas.microsoft.com/office/drawing/2014/main" val="1202083031"/>
                    </a:ext>
                  </a:extLst>
                </a:gridCol>
                <a:gridCol w="496887">
                  <a:extLst>
                    <a:ext uri="{9D8B030D-6E8A-4147-A177-3AD203B41FA5}">
                      <a16:colId xmlns:a16="http://schemas.microsoft.com/office/drawing/2014/main" val="2186812016"/>
                    </a:ext>
                  </a:extLst>
                </a:gridCol>
                <a:gridCol w="3994150">
                  <a:extLst>
                    <a:ext uri="{9D8B030D-6E8A-4147-A177-3AD203B41FA5}">
                      <a16:colId xmlns:a16="http://schemas.microsoft.com/office/drawing/2014/main" val="1695452751"/>
                    </a:ext>
                  </a:extLst>
                </a:gridCol>
                <a:gridCol w="339725">
                  <a:extLst>
                    <a:ext uri="{9D8B030D-6E8A-4147-A177-3AD203B41FA5}">
                      <a16:colId xmlns:a16="http://schemas.microsoft.com/office/drawing/2014/main" val="517510426"/>
                    </a:ext>
                  </a:extLst>
                </a:gridCol>
                <a:gridCol w="811212">
                  <a:extLst>
                    <a:ext uri="{9D8B030D-6E8A-4147-A177-3AD203B41FA5}">
                      <a16:colId xmlns:a16="http://schemas.microsoft.com/office/drawing/2014/main" val="2102283983"/>
                    </a:ext>
                  </a:extLst>
                </a:gridCol>
                <a:gridCol w="803275">
                  <a:extLst>
                    <a:ext uri="{9D8B030D-6E8A-4147-A177-3AD203B41FA5}">
                      <a16:colId xmlns:a16="http://schemas.microsoft.com/office/drawing/2014/main" val="2348448370"/>
                    </a:ext>
                  </a:extLst>
                </a:gridCol>
                <a:gridCol w="538163">
                  <a:extLst>
                    <a:ext uri="{9D8B030D-6E8A-4147-A177-3AD203B41FA5}">
                      <a16:colId xmlns:a16="http://schemas.microsoft.com/office/drawing/2014/main" val="3470906228"/>
                    </a:ext>
                  </a:extLst>
                </a:gridCol>
                <a:gridCol w="403225">
                  <a:extLst>
                    <a:ext uri="{9D8B030D-6E8A-4147-A177-3AD203B41FA5}">
                      <a16:colId xmlns:a16="http://schemas.microsoft.com/office/drawing/2014/main" val="1220850879"/>
                    </a:ext>
                  </a:extLst>
                </a:gridCol>
                <a:gridCol w="550863">
                  <a:extLst>
                    <a:ext uri="{9D8B030D-6E8A-4147-A177-3AD203B41FA5}">
                      <a16:colId xmlns:a16="http://schemas.microsoft.com/office/drawing/2014/main" val="641829791"/>
                    </a:ext>
                  </a:extLst>
                </a:gridCol>
                <a:gridCol w="588962">
                  <a:extLst>
                    <a:ext uri="{9D8B030D-6E8A-4147-A177-3AD203B41FA5}">
                      <a16:colId xmlns:a16="http://schemas.microsoft.com/office/drawing/2014/main" val="2804409169"/>
                    </a:ext>
                  </a:extLst>
                </a:gridCol>
                <a:gridCol w="196850">
                  <a:extLst>
                    <a:ext uri="{9D8B030D-6E8A-4147-A177-3AD203B41FA5}">
                      <a16:colId xmlns:a16="http://schemas.microsoft.com/office/drawing/2014/main" val="3071546789"/>
                    </a:ext>
                  </a:extLst>
                </a:gridCol>
                <a:gridCol w="196850">
                  <a:extLst>
                    <a:ext uri="{9D8B030D-6E8A-4147-A177-3AD203B41FA5}">
                      <a16:colId xmlns:a16="http://schemas.microsoft.com/office/drawing/2014/main" val="3263373460"/>
                    </a:ext>
                  </a:extLst>
                </a:gridCol>
                <a:gridCol w="196850">
                  <a:extLst>
                    <a:ext uri="{9D8B030D-6E8A-4147-A177-3AD203B41FA5}">
                      <a16:colId xmlns:a16="http://schemas.microsoft.com/office/drawing/2014/main" val="2659631004"/>
                    </a:ext>
                  </a:extLst>
                </a:gridCol>
                <a:gridCol w="196850">
                  <a:extLst>
                    <a:ext uri="{9D8B030D-6E8A-4147-A177-3AD203B41FA5}">
                      <a16:colId xmlns:a16="http://schemas.microsoft.com/office/drawing/2014/main" val="184936698"/>
                    </a:ext>
                  </a:extLst>
                </a:gridCol>
                <a:gridCol w="196850">
                  <a:extLst>
                    <a:ext uri="{9D8B030D-6E8A-4147-A177-3AD203B41FA5}">
                      <a16:colId xmlns:a16="http://schemas.microsoft.com/office/drawing/2014/main" val="2249940375"/>
                    </a:ext>
                  </a:extLst>
                </a:gridCol>
                <a:gridCol w="196850">
                  <a:extLst>
                    <a:ext uri="{9D8B030D-6E8A-4147-A177-3AD203B41FA5}">
                      <a16:colId xmlns:a16="http://schemas.microsoft.com/office/drawing/2014/main" val="1268098096"/>
                    </a:ext>
                  </a:extLst>
                </a:gridCol>
                <a:gridCol w="196850">
                  <a:extLst>
                    <a:ext uri="{9D8B030D-6E8A-4147-A177-3AD203B41FA5}">
                      <a16:colId xmlns:a16="http://schemas.microsoft.com/office/drawing/2014/main" val="1272177257"/>
                    </a:ext>
                  </a:extLst>
                </a:gridCol>
                <a:gridCol w="196850">
                  <a:extLst>
                    <a:ext uri="{9D8B030D-6E8A-4147-A177-3AD203B41FA5}">
                      <a16:colId xmlns:a16="http://schemas.microsoft.com/office/drawing/2014/main" val="3614463131"/>
                    </a:ext>
                  </a:extLst>
                </a:gridCol>
                <a:gridCol w="196850">
                  <a:extLst>
                    <a:ext uri="{9D8B030D-6E8A-4147-A177-3AD203B41FA5}">
                      <a16:colId xmlns:a16="http://schemas.microsoft.com/office/drawing/2014/main" val="2355222560"/>
                    </a:ext>
                  </a:extLst>
                </a:gridCol>
                <a:gridCol w="139700">
                  <a:extLst>
                    <a:ext uri="{9D8B030D-6E8A-4147-A177-3AD203B41FA5}">
                      <a16:colId xmlns:a16="http://schemas.microsoft.com/office/drawing/2014/main" val="2986915067"/>
                    </a:ext>
                  </a:extLst>
                </a:gridCol>
                <a:gridCol w="182291">
                  <a:extLst>
                    <a:ext uri="{9D8B030D-6E8A-4147-A177-3AD203B41FA5}">
                      <a16:colId xmlns:a16="http://schemas.microsoft.com/office/drawing/2014/main" val="1338728045"/>
                    </a:ext>
                  </a:extLst>
                </a:gridCol>
                <a:gridCol w="139700">
                  <a:extLst>
                    <a:ext uri="{9D8B030D-6E8A-4147-A177-3AD203B41FA5}">
                      <a16:colId xmlns:a16="http://schemas.microsoft.com/office/drawing/2014/main" val="1792694543"/>
                    </a:ext>
                  </a:extLst>
                </a:gridCol>
                <a:gridCol w="139700">
                  <a:extLst>
                    <a:ext uri="{9D8B030D-6E8A-4147-A177-3AD203B41FA5}">
                      <a16:colId xmlns:a16="http://schemas.microsoft.com/office/drawing/2014/main" val="2957174514"/>
                    </a:ext>
                  </a:extLst>
                </a:gridCol>
                <a:gridCol w="139700">
                  <a:extLst>
                    <a:ext uri="{9D8B030D-6E8A-4147-A177-3AD203B41FA5}">
                      <a16:colId xmlns:a16="http://schemas.microsoft.com/office/drawing/2014/main" val="4280692989"/>
                    </a:ext>
                  </a:extLst>
                </a:gridCol>
                <a:gridCol w="137160">
                  <a:extLst>
                    <a:ext uri="{9D8B030D-6E8A-4147-A177-3AD203B41FA5}">
                      <a16:colId xmlns:a16="http://schemas.microsoft.com/office/drawing/2014/main" val="3126164849"/>
                    </a:ext>
                  </a:extLst>
                </a:gridCol>
              </a:tblGrid>
              <a:tr h="483201">
                <a:tc>
                  <a:txBody>
                    <a:bodyPr/>
                    <a:lstStyle/>
                    <a:p>
                      <a:pPr algn="ctr" fontAlgn="ctr"/>
                      <a:r>
                        <a:rPr lang="en-US" sz="900" b="0" i="0" u="none" strike="noStrike">
                          <a:solidFill>
                            <a:srgbClr val="000000"/>
                          </a:solidFill>
                          <a:effectLst/>
                          <a:latin typeface="Calibri" panose="020F0502020204030204" pitchFamily="34" charset="0"/>
                        </a:rPr>
                        <a:t>Sprint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Backlog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dirty="0">
                          <a:solidFill>
                            <a:srgbClr val="000000"/>
                          </a:solidFill>
                          <a:effectLst/>
                          <a:latin typeface="Calibri" panose="020F0502020204030204" pitchFamily="34" charset="0"/>
                        </a:rPr>
                        <a:t>Description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Owner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Status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Estimate (Hours)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Completed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Pending</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Total effort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Effort vs. Estimate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5</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6</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7</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8</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9</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dirty="0">
                          <a:solidFill>
                            <a:srgbClr val="000000"/>
                          </a:solidFill>
                          <a:effectLst/>
                          <a:latin typeface="Calibri" panose="020F0502020204030204" pitchFamily="34" charset="0"/>
                        </a:rPr>
                        <a:t>Day 12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13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extLst>
                  <a:ext uri="{0D108BD9-81ED-4DB2-BD59-A6C34878D82A}">
                    <a16:rowId xmlns:a16="http://schemas.microsoft.com/office/drawing/2014/main" val="704754840"/>
                  </a:ext>
                </a:extLst>
              </a:tr>
              <a:tr h="189079">
                <a:tc>
                  <a:txBody>
                    <a:bodyPr/>
                    <a:lstStyle/>
                    <a:p>
                      <a:pPr algn="ctr" fontAlgn="ctr"/>
                      <a:r>
                        <a:rPr lang="en-US" sz="900" b="0" i="0" u="none" strike="noStrike">
                          <a:solidFill>
                            <a:srgbClr val="000000"/>
                          </a:solidFill>
                          <a:effectLst/>
                          <a:latin typeface="Calibri" panose="020F0502020204030204" pitchFamily="34" charset="0"/>
                        </a:rPr>
                        <a:t>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&amp; Design UX/UI Add New Local Authority For Web Application(Admin page)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Trung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57534060"/>
                  </a:ext>
                </a:extLst>
              </a:tr>
              <a:tr h="189079">
                <a:tc>
                  <a:txBody>
                    <a:bodyPr/>
                    <a:lstStyle/>
                    <a:p>
                      <a:pPr algn="ctr" fontAlgn="ctr"/>
                      <a:r>
                        <a:rPr lang="en-US" sz="900" b="0" i="0" u="none" strike="noStrike">
                          <a:solidFill>
                            <a:srgbClr val="000000"/>
                          </a:solidFill>
                          <a:effectLst/>
                          <a:latin typeface="Calibri" panose="020F050202020403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PB21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Design Web layout (Household, Local Authority, Admin)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965500209"/>
                  </a:ext>
                </a:extLst>
              </a:tr>
              <a:tr h="189079">
                <a:tc>
                  <a:txBody>
                    <a:bodyPr/>
                    <a:lstStyle/>
                    <a:p>
                      <a:pPr algn="ctr" fontAlgn="ctr"/>
                      <a:r>
                        <a:rPr lang="en-US" sz="900" b="0" i="0" u="none" strike="noStrike">
                          <a:solidFill>
                            <a:srgbClr val="000000"/>
                          </a:solidFill>
                          <a:effectLst/>
                          <a:latin typeface="Calibri" panose="020F0502020204030204" pitchFamily="34" charset="0"/>
                        </a:rPr>
                        <a:t>2.3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Design UX/UI Report Form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07615119"/>
                  </a:ext>
                </a:extLst>
              </a:tr>
              <a:tr h="189079">
                <a:tc>
                  <a:txBody>
                    <a:bodyPr/>
                    <a:lstStyle/>
                    <a:p>
                      <a:pPr algn="ctr" fontAlgn="ctr"/>
                      <a:r>
                        <a:rPr lang="en-US" sz="900" b="0" i="0" u="none" strike="noStrike">
                          <a:solidFill>
                            <a:srgbClr val="000000"/>
                          </a:solidFill>
                          <a:effectLst/>
                          <a:latin typeface="Calibri" panose="020F050202020403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Report API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75749524"/>
                  </a:ext>
                </a:extLst>
              </a:tr>
              <a:tr h="189079">
                <a:tc>
                  <a:txBody>
                    <a:bodyPr/>
                    <a:lstStyle/>
                    <a:p>
                      <a:pPr algn="ctr" fontAlgn="ctr"/>
                      <a:r>
                        <a:rPr lang="en-US" sz="900" b="0" i="0" u="none" strike="noStrike">
                          <a:solidFill>
                            <a:srgbClr val="000000"/>
                          </a:solidFill>
                          <a:effectLst/>
                          <a:latin typeface="Calibri" panose="020F050202020403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Report Logic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096017310"/>
                  </a:ext>
                </a:extLst>
              </a:tr>
              <a:tr h="189079">
                <a:tc>
                  <a:txBody>
                    <a:bodyPr/>
                    <a:lstStyle/>
                    <a:p>
                      <a:pPr algn="ctr" fontAlgn="ctr"/>
                      <a:r>
                        <a:rPr lang="en-US" sz="900" b="0" i="0" u="none" strike="noStrike">
                          <a:solidFill>
                            <a:srgbClr val="000000"/>
                          </a:solidFill>
                          <a:effectLst/>
                          <a:latin typeface="Calibri" panose="020F0502020204030204" pitchFamily="34" charset="0"/>
                        </a:rPr>
                        <a:t>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Code Question Api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71114604"/>
                  </a:ext>
                </a:extLst>
              </a:tr>
              <a:tr h="189079">
                <a:tc>
                  <a:txBody>
                    <a:bodyPr/>
                    <a:lstStyle/>
                    <a:p>
                      <a:pPr algn="ctr" fontAlgn="ctr"/>
                      <a:r>
                        <a:rPr lang="en-US" sz="900" b="0" i="0" u="none" strike="noStrike">
                          <a:solidFill>
                            <a:srgbClr val="000000"/>
                          </a:solidFill>
                          <a:effectLst/>
                          <a:latin typeface="Calibri" panose="020F0502020204030204" pitchFamily="34" charset="0"/>
                        </a:rPr>
                        <a:t>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Code Question Answer Api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645066946"/>
                  </a:ext>
                </a:extLst>
              </a:tr>
              <a:tr h="189079">
                <a:tc>
                  <a:txBody>
                    <a:bodyPr/>
                    <a:lstStyle/>
                    <a:p>
                      <a:pPr algn="ctr" fontAlgn="ctr"/>
                      <a:r>
                        <a:rPr lang="en-US" sz="900" b="0" i="0" u="none" strike="noStrike">
                          <a:solidFill>
                            <a:srgbClr val="000000"/>
                          </a:solidFill>
                          <a:effectLst/>
                          <a:latin typeface="Calibri" panose="020F050202020403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Design Household Survey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30068110"/>
                  </a:ext>
                </a:extLst>
              </a:tr>
              <a:tr h="189079">
                <a:tc>
                  <a:txBody>
                    <a:bodyPr/>
                    <a:lstStyle/>
                    <a:p>
                      <a:pPr algn="ctr" fontAlgn="ctr"/>
                      <a:r>
                        <a:rPr lang="en-US" sz="900" b="0" i="0" u="none" strike="noStrike">
                          <a:solidFill>
                            <a:srgbClr val="000000"/>
                          </a:solidFill>
                          <a:effectLst/>
                          <a:latin typeface="Calibri" panose="020F0502020204030204" pitchFamily="34" charset="0"/>
                        </a:rPr>
                        <a:t>2.9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Declare Household Survey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64321512"/>
                  </a:ext>
                </a:extLst>
              </a:tr>
              <a:tr h="189079">
                <a:tc>
                  <a:txBody>
                    <a:bodyPr/>
                    <a:lstStyle/>
                    <a:p>
                      <a:pPr algn="ctr" fontAlgn="ctr"/>
                      <a:r>
                        <a:rPr lang="en-US" sz="900" b="0" i="0" u="none" strike="noStrike">
                          <a:solidFill>
                            <a:srgbClr val="000000"/>
                          </a:solidFill>
                          <a:effectLst/>
                          <a:latin typeface="Calibri" panose="020F0502020204030204" pitchFamily="34" charset="0"/>
                        </a:rPr>
                        <a:t>2.10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PB22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Design UX/UI Accept/Decline New Village Page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Trung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008602781"/>
                  </a:ext>
                </a:extLst>
              </a:tr>
              <a:tr h="189079">
                <a:tc>
                  <a:txBody>
                    <a:bodyPr/>
                    <a:lstStyle/>
                    <a:p>
                      <a:pPr algn="ctr" fontAlgn="ctr"/>
                      <a:r>
                        <a:rPr lang="en-US" sz="900" b="0" i="0" u="none" strike="noStrike">
                          <a:solidFill>
                            <a:srgbClr val="000000"/>
                          </a:solidFill>
                          <a:effectLst/>
                          <a:latin typeface="Calibri" panose="020F0502020204030204" pitchFamily="34" charset="0"/>
                        </a:rPr>
                        <a:t>2.11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PB22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fr-FR" sz="900" b="0" i="0" u="none" strike="noStrike">
                          <a:solidFill>
                            <a:srgbClr val="000000"/>
                          </a:solidFill>
                          <a:effectLst/>
                          <a:latin typeface="Calibri" panose="020F0502020204030204" pitchFamily="34" charset="0"/>
                        </a:rPr>
                        <a:t>[FE] Code UX/UI Accept/Decline New Village Page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788193309"/>
                  </a:ext>
                </a:extLst>
              </a:tr>
              <a:tr h="189079">
                <a:tc>
                  <a:txBody>
                    <a:bodyPr/>
                    <a:lstStyle/>
                    <a:p>
                      <a:pPr algn="ctr" fontAlgn="ctr"/>
                      <a:r>
                        <a:rPr lang="en-US" sz="900" b="0" i="0" u="none" strike="noStrike">
                          <a:solidFill>
                            <a:srgbClr val="000000"/>
                          </a:solidFill>
                          <a:effectLst/>
                          <a:latin typeface="Calibri" panose="020F0502020204030204" pitchFamily="34" charset="0"/>
                        </a:rPr>
                        <a:t>2.12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Design UX/UI Dashboard Page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530401561"/>
                  </a:ext>
                </a:extLst>
              </a:tr>
              <a:tr h="189079">
                <a:tc>
                  <a:txBody>
                    <a:bodyPr/>
                    <a:lstStyle/>
                    <a:p>
                      <a:pPr algn="ctr" fontAlgn="ctr"/>
                      <a:r>
                        <a:rPr lang="en-US" sz="900" b="0" i="0" u="none" strike="noStrike">
                          <a:solidFill>
                            <a:srgbClr val="000000"/>
                          </a:solidFill>
                          <a:effectLst/>
                          <a:latin typeface="Calibri" panose="020F0502020204030204" pitchFamily="34" charset="0"/>
                        </a:rPr>
                        <a:t>2.13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UX/UI Dashboard Page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374446073"/>
                  </a:ext>
                </a:extLst>
              </a:tr>
              <a:tr h="189079">
                <a:tc>
                  <a:txBody>
                    <a:bodyPr/>
                    <a:lstStyle/>
                    <a:p>
                      <a:pPr algn="ctr" fontAlgn="ctr"/>
                      <a:r>
                        <a:rPr lang="en-US" sz="900" b="0" i="0" u="none" strike="noStrike">
                          <a:solidFill>
                            <a:srgbClr val="000000"/>
                          </a:solidFill>
                          <a:effectLst/>
                          <a:latin typeface="Calibri" panose="020F0502020204030204" pitchFamily="34" charset="0"/>
                        </a:rPr>
                        <a:t>2.14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Design UX/UI Declare Page For Web Application (Household)</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Trung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17657821"/>
                  </a:ext>
                </a:extLst>
              </a:tr>
              <a:tr h="189079">
                <a:tc>
                  <a:txBody>
                    <a:bodyPr/>
                    <a:lstStyle/>
                    <a:p>
                      <a:pPr algn="ctr" fontAlgn="ctr"/>
                      <a:r>
                        <a:rPr lang="en-US" sz="900" b="0" i="0" u="none" strike="noStrike">
                          <a:solidFill>
                            <a:srgbClr val="000000"/>
                          </a:solidFill>
                          <a:effectLst/>
                          <a:latin typeface="Calibri" panose="020F0502020204030204" pitchFamily="34" charset="0"/>
                        </a:rPr>
                        <a:t>2.15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UX/UI Declare Page For Web Application (Household)</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444526162"/>
                  </a:ext>
                </a:extLst>
              </a:tr>
              <a:tr h="189079">
                <a:tc>
                  <a:txBody>
                    <a:bodyPr/>
                    <a:lstStyle/>
                    <a:p>
                      <a:pPr algn="ctr" fontAlgn="ctr"/>
                      <a:r>
                        <a:rPr lang="en-US" sz="900" b="0" i="0" u="none" strike="noStrike">
                          <a:solidFill>
                            <a:srgbClr val="000000"/>
                          </a:solidFill>
                          <a:effectLst/>
                          <a:latin typeface="Calibri" panose="020F0502020204030204" pitchFamily="34" charset="0"/>
                        </a:rPr>
                        <a:t>2.16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[AI] Retrain AI Model</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8CBAD"/>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497139740"/>
                  </a:ext>
                </a:extLst>
              </a:tr>
              <a:tr h="189079">
                <a:tc>
                  <a:txBody>
                    <a:bodyPr/>
                    <a:lstStyle/>
                    <a:p>
                      <a:pPr algn="ctr" fontAlgn="ctr"/>
                      <a:r>
                        <a:rPr lang="en-US" sz="900" b="0" i="0" u="none" strike="noStrike">
                          <a:solidFill>
                            <a:srgbClr val="000000"/>
                          </a:solidFill>
                          <a:effectLst/>
                          <a:latin typeface="Calibri" panose="020F0502020204030204" pitchFamily="34" charset="0"/>
                        </a:rPr>
                        <a:t>2.17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[AI] Research Deploy Model To Server</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8CBAD"/>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39447844"/>
                  </a:ext>
                </a:extLst>
              </a:tr>
              <a:tr h="189079">
                <a:tc>
                  <a:txBody>
                    <a:bodyPr/>
                    <a:lstStyle/>
                    <a:p>
                      <a:pPr algn="ctr" fontAlgn="ctr"/>
                      <a:r>
                        <a:rPr lang="en-US" sz="900" b="0" i="0" u="none" strike="noStrike">
                          <a:solidFill>
                            <a:srgbClr val="000000"/>
                          </a:solidFill>
                          <a:effectLst/>
                          <a:latin typeface="Calibri" panose="020F0502020204030204" pitchFamily="34" charset="0"/>
                        </a:rPr>
                        <a:t>2.18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a:solidFill>
                            <a:srgbClr val="000000"/>
                          </a:solidFill>
                          <a:effectLst/>
                          <a:latin typeface="Calibri" panose="020F0502020204030204" pitchFamily="34" charset="0"/>
                        </a:rPr>
                        <a:t>[AI] Deploy Model To Server</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8CBAD"/>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68235578"/>
                  </a:ext>
                </a:extLst>
              </a:tr>
              <a:tr h="189079">
                <a:tc>
                  <a:txBody>
                    <a:bodyPr/>
                    <a:lstStyle/>
                    <a:p>
                      <a:pPr algn="ctr" fontAlgn="ctr"/>
                      <a:r>
                        <a:rPr lang="en-US" sz="900" b="0" i="0" u="none" strike="noStrike">
                          <a:solidFill>
                            <a:srgbClr val="000000"/>
                          </a:solidFill>
                          <a:effectLst/>
                          <a:latin typeface="Calibri" panose="020F0502020204030204" pitchFamily="34" charset="0"/>
                        </a:rPr>
                        <a:t>2.19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Update Change Language Function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420695784"/>
                  </a:ext>
                </a:extLst>
              </a:tr>
              <a:tr h="189079">
                <a:tc>
                  <a:txBody>
                    <a:bodyPr/>
                    <a:lstStyle/>
                    <a:p>
                      <a:pPr algn="ctr" fontAlgn="ctr"/>
                      <a:r>
                        <a:rPr lang="en-US" sz="900" b="0" i="0" u="none" strike="noStrike">
                          <a:solidFill>
                            <a:srgbClr val="000000"/>
                          </a:solidFill>
                          <a:effectLst/>
                          <a:latin typeface="Calibri" panose="020F0502020204030204" pitchFamily="34" charset="0"/>
                        </a:rPr>
                        <a:t>2.20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Update Craft Page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73837870"/>
                  </a:ext>
                </a:extLst>
              </a:tr>
              <a:tr h="189079">
                <a:tc>
                  <a:txBody>
                    <a:bodyPr/>
                    <a:lstStyle/>
                    <a:p>
                      <a:pPr algn="ctr" fontAlgn="ctr"/>
                      <a:r>
                        <a:rPr lang="en-US" sz="900" b="0" i="0" u="none" strike="noStrike">
                          <a:solidFill>
                            <a:srgbClr val="000000"/>
                          </a:solidFill>
                          <a:effectLst/>
                          <a:latin typeface="Calibri" panose="020F0502020204030204" pitchFamily="34" charset="0"/>
                        </a:rPr>
                        <a:t>2.21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Deploy New Version To Store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extLst>
                  <a:ext uri="{0D108BD9-81ED-4DB2-BD59-A6C34878D82A}">
                    <a16:rowId xmlns:a16="http://schemas.microsoft.com/office/drawing/2014/main" val="1807252473"/>
                  </a:ext>
                </a:extLst>
              </a:tr>
              <a:tr h="189079">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extLst>
                  <a:ext uri="{0D108BD9-81ED-4DB2-BD59-A6C34878D82A}">
                    <a16:rowId xmlns:a16="http://schemas.microsoft.com/office/drawing/2014/main" val="2199342775"/>
                  </a:ext>
                </a:extLst>
              </a:tr>
              <a:tr h="189079">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Total</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272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272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259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989234983"/>
                  </a:ext>
                </a:extLst>
              </a:tr>
              <a:tr h="189079">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272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272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242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222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147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137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82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808520752"/>
                  </a:ext>
                </a:extLst>
              </a:tr>
              <a:tr h="189079">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Ideal 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272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253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233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194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175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136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117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97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78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165347479"/>
                  </a:ext>
                </a:extLst>
              </a:tr>
            </a:tbl>
          </a:graphicData>
        </a:graphic>
      </p:graphicFrame>
    </p:spTree>
    <p:extLst>
      <p:ext uri="{BB962C8B-B14F-4D97-AF65-F5344CB8AC3E}">
        <p14:creationId xmlns:p14="http://schemas.microsoft.com/office/powerpoint/2010/main" val="655912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2</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6" name="Chart 5">
            <a:extLst>
              <a:ext uri="{FF2B5EF4-FFF2-40B4-BE49-F238E27FC236}">
                <a16:creationId xmlns:a16="http://schemas.microsoft.com/office/drawing/2014/main" id="{3DFCE34A-7C51-8F8D-5C76-9DF770C375F1}"/>
              </a:ext>
            </a:extLst>
          </p:cNvPr>
          <p:cNvGraphicFramePr/>
          <p:nvPr>
            <p:extLst>
              <p:ext uri="{D42A27DB-BD31-4B8C-83A1-F6EECF244321}">
                <p14:modId xmlns:p14="http://schemas.microsoft.com/office/powerpoint/2010/main" val="773999839"/>
              </p:ext>
            </p:extLst>
          </p:nvPr>
        </p:nvGraphicFramePr>
        <p:xfrm>
          <a:off x="8280000" y="2880000"/>
          <a:ext cx="396000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1BDF68DF-65DA-4D1F-80E8-84C210ABC703}"/>
              </a:ext>
            </a:extLst>
          </p:cNvPr>
          <p:cNvGraphicFramePr>
            <a:graphicFrameLocks/>
          </p:cNvGraphicFramePr>
          <p:nvPr>
            <p:extLst>
              <p:ext uri="{D42A27DB-BD31-4B8C-83A1-F6EECF244321}">
                <p14:modId xmlns:p14="http://schemas.microsoft.com/office/powerpoint/2010/main" val="985729451"/>
              </p:ext>
            </p:extLst>
          </p:nvPr>
        </p:nvGraphicFramePr>
        <p:xfrm>
          <a:off x="0" y="1080000"/>
          <a:ext cx="864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532592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6" grpId="0">
        <p:bldAsOne/>
      </p:bldGraphic>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01</a:t>
            </a:r>
            <a:endParaRPr lang="zh-CN" altLang="en-US" sz="8000" dirty="0">
              <a:solidFill>
                <a:schemeClr val="bg1"/>
              </a:solidFill>
              <a:cs typeface="+mn-ea"/>
              <a:sym typeface="+mn-lt"/>
            </a:endParaRPr>
          </a:p>
        </p:txBody>
      </p:sp>
      <p:sp>
        <p:nvSpPr>
          <p:cNvPr id="4" name="文本框 3"/>
          <p:cNvSpPr txBox="1"/>
          <p:nvPr/>
        </p:nvSpPr>
        <p:spPr>
          <a:xfrm>
            <a:off x="4176246" y="3107571"/>
            <a:ext cx="3839513" cy="923330"/>
          </a:xfrm>
          <a:prstGeom prst="rect">
            <a:avLst/>
          </a:prstGeom>
          <a:noFill/>
        </p:spPr>
        <p:txBody>
          <a:bodyPr wrap="none" rtlCol="0">
            <a:spAutoFit/>
          </a:bodyPr>
          <a:lstStyle/>
          <a:p>
            <a:pPr algn="ctr"/>
            <a:r>
              <a:rPr lang="en-US" altLang="zh-CN" sz="5400" b="1" dirty="0">
                <a:solidFill>
                  <a:schemeClr val="bg1"/>
                </a:solidFill>
                <a:cs typeface="+mn-ea"/>
                <a:sym typeface="+mn-lt"/>
              </a:rPr>
              <a:t>THE ISSUE</a:t>
            </a:r>
          </a:p>
        </p:txBody>
      </p:sp>
      <p:sp>
        <p:nvSpPr>
          <p:cNvPr id="5" name="矩形 4"/>
          <p:cNvSpPr/>
          <p:nvPr/>
        </p:nvSpPr>
        <p:spPr>
          <a:xfrm>
            <a:off x="3439714" y="3990831"/>
            <a:ext cx="5312574" cy="523220"/>
          </a:xfrm>
          <a:prstGeom prst="rect">
            <a:avLst/>
          </a:prstGeom>
        </p:spPr>
        <p:txBody>
          <a:bodyPr wrap="square">
            <a:spAutoFit/>
          </a:bodyPr>
          <a:lstStyle/>
          <a:p>
            <a:pPr lvl="0" algn="ctr">
              <a:spcBef>
                <a:spcPts val="1000"/>
              </a:spcBef>
            </a:pPr>
            <a:r>
              <a:rPr lang="en-US" sz="2800" b="1" dirty="0">
                <a:solidFill>
                  <a:schemeClr val="bg1"/>
                </a:solidFill>
                <a:latin typeface="TypoUpright BT" panose="03020702030807050705" pitchFamily="66" charset="0"/>
                <a:ea typeface="Source Sans Pro" panose="020B0704020202020204"/>
                <a:cs typeface="Times New Roman" panose="02020603050405020304" pitchFamily="18" charset="0"/>
                <a:sym typeface="Source Sans Pro" panose="020B0704020202020204"/>
              </a:rPr>
              <a:t>“The earth is what we all have in common.”</a:t>
            </a:r>
          </a:p>
        </p:txBody>
      </p:sp>
      <p:cxnSp>
        <p:nvCxnSpPr>
          <p:cNvPr id="8" name="直接连接符 18">
            <a:extLst>
              <a:ext uri="{FF2B5EF4-FFF2-40B4-BE49-F238E27FC236}">
                <a16:creationId xmlns:a16="http://schemas.microsoft.com/office/drawing/2014/main" id="{F9C1CCD9-E1C3-4355-6B05-3350C81810BA}"/>
              </a:ext>
            </a:extLst>
          </p:cNvPr>
          <p:cNvCxnSpPr>
            <a:cxnSpLocks/>
          </p:cNvCxnSpPr>
          <p:nvPr/>
        </p:nvCxnSpPr>
        <p:spPr>
          <a:xfrm>
            <a:off x="3765611" y="4030901"/>
            <a:ext cx="466077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54631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2350"/>
                            </p:stCondLst>
                            <p:childTnLst>
                              <p:par>
                                <p:cTn id="24" presetID="16" presetClass="entr" presetSubtype="2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3</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6" name="Table 5">
            <a:extLst>
              <a:ext uri="{FF2B5EF4-FFF2-40B4-BE49-F238E27FC236}">
                <a16:creationId xmlns:a16="http://schemas.microsoft.com/office/drawing/2014/main" id="{644A0A5A-E5CD-E241-E462-1DE7DB783770}"/>
              </a:ext>
            </a:extLst>
          </p:cNvPr>
          <p:cNvGraphicFramePr>
            <a:graphicFrameLocks noGrp="1"/>
          </p:cNvGraphicFramePr>
          <p:nvPr>
            <p:extLst>
              <p:ext uri="{D42A27DB-BD31-4B8C-83A1-F6EECF244321}">
                <p14:modId xmlns:p14="http://schemas.microsoft.com/office/powerpoint/2010/main" val="2614320672"/>
              </p:ext>
            </p:extLst>
          </p:nvPr>
        </p:nvGraphicFramePr>
        <p:xfrm>
          <a:off x="375236" y="1902618"/>
          <a:ext cx="11441527" cy="3052764"/>
        </p:xfrm>
        <a:graphic>
          <a:graphicData uri="http://schemas.openxmlformats.org/drawingml/2006/table">
            <a:tbl>
              <a:tblPr/>
              <a:tblGrid>
                <a:gridCol w="417513">
                  <a:extLst>
                    <a:ext uri="{9D8B030D-6E8A-4147-A177-3AD203B41FA5}">
                      <a16:colId xmlns:a16="http://schemas.microsoft.com/office/drawing/2014/main" val="260745409"/>
                    </a:ext>
                  </a:extLst>
                </a:gridCol>
                <a:gridCol w="496887">
                  <a:extLst>
                    <a:ext uri="{9D8B030D-6E8A-4147-A177-3AD203B41FA5}">
                      <a16:colId xmlns:a16="http://schemas.microsoft.com/office/drawing/2014/main" val="1007791873"/>
                    </a:ext>
                  </a:extLst>
                </a:gridCol>
                <a:gridCol w="2922120">
                  <a:extLst>
                    <a:ext uri="{9D8B030D-6E8A-4147-A177-3AD203B41FA5}">
                      <a16:colId xmlns:a16="http://schemas.microsoft.com/office/drawing/2014/main" val="2106568773"/>
                    </a:ext>
                  </a:extLst>
                </a:gridCol>
                <a:gridCol w="771420">
                  <a:extLst>
                    <a:ext uri="{9D8B030D-6E8A-4147-A177-3AD203B41FA5}">
                      <a16:colId xmlns:a16="http://schemas.microsoft.com/office/drawing/2014/main" val="1183605751"/>
                    </a:ext>
                  </a:extLst>
                </a:gridCol>
                <a:gridCol w="842216">
                  <a:extLst>
                    <a:ext uri="{9D8B030D-6E8A-4147-A177-3AD203B41FA5}">
                      <a16:colId xmlns:a16="http://schemas.microsoft.com/office/drawing/2014/main" val="521553946"/>
                    </a:ext>
                  </a:extLst>
                </a:gridCol>
                <a:gridCol w="644478">
                  <a:extLst>
                    <a:ext uri="{9D8B030D-6E8A-4147-A177-3AD203B41FA5}">
                      <a16:colId xmlns:a16="http://schemas.microsoft.com/office/drawing/2014/main" val="329628541"/>
                    </a:ext>
                  </a:extLst>
                </a:gridCol>
                <a:gridCol w="595653">
                  <a:extLst>
                    <a:ext uri="{9D8B030D-6E8A-4147-A177-3AD203B41FA5}">
                      <a16:colId xmlns:a16="http://schemas.microsoft.com/office/drawing/2014/main" val="841277293"/>
                    </a:ext>
                  </a:extLst>
                </a:gridCol>
                <a:gridCol w="595653">
                  <a:extLst>
                    <a:ext uri="{9D8B030D-6E8A-4147-A177-3AD203B41FA5}">
                      <a16:colId xmlns:a16="http://schemas.microsoft.com/office/drawing/2014/main" val="2402904964"/>
                    </a:ext>
                  </a:extLst>
                </a:gridCol>
                <a:gridCol w="595653">
                  <a:extLst>
                    <a:ext uri="{9D8B030D-6E8A-4147-A177-3AD203B41FA5}">
                      <a16:colId xmlns:a16="http://schemas.microsoft.com/office/drawing/2014/main" val="2063579155"/>
                    </a:ext>
                  </a:extLst>
                </a:gridCol>
                <a:gridCol w="595653">
                  <a:extLst>
                    <a:ext uri="{9D8B030D-6E8A-4147-A177-3AD203B41FA5}">
                      <a16:colId xmlns:a16="http://schemas.microsoft.com/office/drawing/2014/main" val="3087712660"/>
                    </a:ext>
                  </a:extLst>
                </a:gridCol>
                <a:gridCol w="196850">
                  <a:extLst>
                    <a:ext uri="{9D8B030D-6E8A-4147-A177-3AD203B41FA5}">
                      <a16:colId xmlns:a16="http://schemas.microsoft.com/office/drawing/2014/main" val="1085957572"/>
                    </a:ext>
                  </a:extLst>
                </a:gridCol>
                <a:gridCol w="196850">
                  <a:extLst>
                    <a:ext uri="{9D8B030D-6E8A-4147-A177-3AD203B41FA5}">
                      <a16:colId xmlns:a16="http://schemas.microsoft.com/office/drawing/2014/main" val="1847909076"/>
                    </a:ext>
                  </a:extLst>
                </a:gridCol>
                <a:gridCol w="197737">
                  <a:extLst>
                    <a:ext uri="{9D8B030D-6E8A-4147-A177-3AD203B41FA5}">
                      <a16:colId xmlns:a16="http://schemas.microsoft.com/office/drawing/2014/main" val="626065682"/>
                    </a:ext>
                  </a:extLst>
                </a:gridCol>
                <a:gridCol w="197737">
                  <a:extLst>
                    <a:ext uri="{9D8B030D-6E8A-4147-A177-3AD203B41FA5}">
                      <a16:colId xmlns:a16="http://schemas.microsoft.com/office/drawing/2014/main" val="1792477495"/>
                    </a:ext>
                  </a:extLst>
                </a:gridCol>
                <a:gridCol w="197737">
                  <a:extLst>
                    <a:ext uri="{9D8B030D-6E8A-4147-A177-3AD203B41FA5}">
                      <a16:colId xmlns:a16="http://schemas.microsoft.com/office/drawing/2014/main" val="2086876282"/>
                    </a:ext>
                  </a:extLst>
                </a:gridCol>
                <a:gridCol w="197737">
                  <a:extLst>
                    <a:ext uri="{9D8B030D-6E8A-4147-A177-3AD203B41FA5}">
                      <a16:colId xmlns:a16="http://schemas.microsoft.com/office/drawing/2014/main" val="3354510396"/>
                    </a:ext>
                  </a:extLst>
                </a:gridCol>
                <a:gridCol w="197737">
                  <a:extLst>
                    <a:ext uri="{9D8B030D-6E8A-4147-A177-3AD203B41FA5}">
                      <a16:colId xmlns:a16="http://schemas.microsoft.com/office/drawing/2014/main" val="3081587006"/>
                    </a:ext>
                  </a:extLst>
                </a:gridCol>
                <a:gridCol w="197737">
                  <a:extLst>
                    <a:ext uri="{9D8B030D-6E8A-4147-A177-3AD203B41FA5}">
                      <a16:colId xmlns:a16="http://schemas.microsoft.com/office/drawing/2014/main" val="431115115"/>
                    </a:ext>
                  </a:extLst>
                </a:gridCol>
                <a:gridCol w="197737">
                  <a:extLst>
                    <a:ext uri="{9D8B030D-6E8A-4147-A177-3AD203B41FA5}">
                      <a16:colId xmlns:a16="http://schemas.microsoft.com/office/drawing/2014/main" val="1710624719"/>
                    </a:ext>
                  </a:extLst>
                </a:gridCol>
                <a:gridCol w="197737">
                  <a:extLst>
                    <a:ext uri="{9D8B030D-6E8A-4147-A177-3AD203B41FA5}">
                      <a16:colId xmlns:a16="http://schemas.microsoft.com/office/drawing/2014/main" val="4135681422"/>
                    </a:ext>
                  </a:extLst>
                </a:gridCol>
                <a:gridCol w="197737">
                  <a:extLst>
                    <a:ext uri="{9D8B030D-6E8A-4147-A177-3AD203B41FA5}">
                      <a16:colId xmlns:a16="http://schemas.microsoft.com/office/drawing/2014/main" val="1166969875"/>
                    </a:ext>
                  </a:extLst>
                </a:gridCol>
                <a:gridCol w="197737">
                  <a:extLst>
                    <a:ext uri="{9D8B030D-6E8A-4147-A177-3AD203B41FA5}">
                      <a16:colId xmlns:a16="http://schemas.microsoft.com/office/drawing/2014/main" val="883448151"/>
                    </a:ext>
                  </a:extLst>
                </a:gridCol>
                <a:gridCol w="197737">
                  <a:extLst>
                    <a:ext uri="{9D8B030D-6E8A-4147-A177-3AD203B41FA5}">
                      <a16:colId xmlns:a16="http://schemas.microsoft.com/office/drawing/2014/main" val="4007193033"/>
                    </a:ext>
                  </a:extLst>
                </a:gridCol>
                <a:gridCol w="197737">
                  <a:extLst>
                    <a:ext uri="{9D8B030D-6E8A-4147-A177-3AD203B41FA5}">
                      <a16:colId xmlns:a16="http://schemas.microsoft.com/office/drawing/2014/main" val="2952758193"/>
                    </a:ext>
                  </a:extLst>
                </a:gridCol>
                <a:gridCol w="197737">
                  <a:extLst>
                    <a:ext uri="{9D8B030D-6E8A-4147-A177-3AD203B41FA5}">
                      <a16:colId xmlns:a16="http://schemas.microsoft.com/office/drawing/2014/main" val="3647341826"/>
                    </a:ext>
                  </a:extLst>
                </a:gridCol>
              </a:tblGrid>
              <a:tr h="472818">
                <a:tc>
                  <a:txBody>
                    <a:bodyPr/>
                    <a:lstStyle/>
                    <a:p>
                      <a:pPr algn="ctr" fontAlgn="ctr"/>
                      <a:r>
                        <a:rPr lang="en-US" sz="900" b="0" i="0" u="none" strike="noStrike">
                          <a:solidFill>
                            <a:srgbClr val="000000"/>
                          </a:solidFill>
                          <a:effectLst/>
                          <a:latin typeface="Calibri" panose="020F0502020204030204" pitchFamily="34" charset="0"/>
                        </a:rPr>
                        <a:t>Sprint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dirty="0">
                          <a:solidFill>
                            <a:srgbClr val="000000"/>
                          </a:solidFill>
                          <a:effectLst/>
                          <a:latin typeface="Calibri" panose="020F0502020204030204" pitchFamily="34" charset="0"/>
                        </a:rPr>
                        <a:t>Backlog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dirty="0">
                          <a:solidFill>
                            <a:srgbClr val="000000"/>
                          </a:solidFill>
                          <a:effectLst/>
                          <a:latin typeface="Calibri" panose="020F0502020204030204" pitchFamily="34" charset="0"/>
                        </a:rPr>
                        <a:t>Description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Owner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Status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Estimate (Hours)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Completed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Pending</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Total effort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Effort vs. Estimate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dirty="0">
                          <a:solidFill>
                            <a:srgbClr val="000000"/>
                          </a:solidFill>
                          <a:effectLst/>
                          <a:latin typeface="Calibri" panose="020F0502020204030204" pitchFamily="34" charset="0"/>
                        </a:rPr>
                        <a:t>Day 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dirty="0">
                          <a:solidFill>
                            <a:srgbClr val="000000"/>
                          </a:solidFill>
                          <a:effectLst/>
                          <a:latin typeface="Calibri" panose="020F0502020204030204" pitchFamily="34" charset="0"/>
                        </a:rPr>
                        <a:t>Day 5</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3">
                        <a:lumMod val="60000"/>
                        <a:lumOff val="40000"/>
                      </a:schemeClr>
                    </a:solidFill>
                  </a:tcPr>
                </a:tc>
                <a:tc>
                  <a:txBody>
                    <a:bodyPr/>
                    <a:lstStyle/>
                    <a:p>
                      <a:pPr algn="ctr" fontAlgn="ctr"/>
                      <a:r>
                        <a:rPr lang="en-US" sz="900" b="0" i="0" u="none" strike="noStrike" dirty="0">
                          <a:solidFill>
                            <a:srgbClr val="000000"/>
                          </a:solidFill>
                          <a:effectLst/>
                          <a:latin typeface="Calibri" panose="020F0502020204030204" pitchFamily="34" charset="0"/>
                        </a:rPr>
                        <a:t>Day 6</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3">
                        <a:lumMod val="60000"/>
                        <a:lumOff val="40000"/>
                      </a:schemeClr>
                    </a:solidFill>
                  </a:tcPr>
                </a:tc>
                <a:tc>
                  <a:txBody>
                    <a:bodyPr/>
                    <a:lstStyle/>
                    <a:p>
                      <a:pPr algn="ctr" fontAlgn="ctr"/>
                      <a:r>
                        <a:rPr lang="en-US" sz="900" b="0" i="0" u="none" strike="noStrike">
                          <a:solidFill>
                            <a:srgbClr val="000000"/>
                          </a:solidFill>
                          <a:effectLst/>
                          <a:latin typeface="Calibri" panose="020F0502020204030204" pitchFamily="34" charset="0"/>
                        </a:rPr>
                        <a:t>Day 7</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8</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9</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10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dirty="0">
                          <a:solidFill>
                            <a:srgbClr val="000000"/>
                          </a:solidFill>
                          <a:effectLst/>
                          <a:latin typeface="Calibri" panose="020F0502020204030204" pitchFamily="34" charset="0"/>
                        </a:rPr>
                        <a:t>Day 11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dirty="0">
                          <a:solidFill>
                            <a:srgbClr val="000000"/>
                          </a:solidFill>
                          <a:effectLst/>
                          <a:latin typeface="Calibri" panose="020F0502020204030204" pitchFamily="34" charset="0"/>
                        </a:rPr>
                        <a:t>Day 12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3">
                        <a:lumMod val="40000"/>
                        <a:lumOff val="60000"/>
                      </a:schemeClr>
                    </a:solidFill>
                  </a:tcPr>
                </a:tc>
                <a:tc>
                  <a:txBody>
                    <a:bodyPr/>
                    <a:lstStyle/>
                    <a:p>
                      <a:pPr algn="ctr" fontAlgn="ctr"/>
                      <a:r>
                        <a:rPr lang="en-US" sz="900" b="0" i="0" u="none" strike="noStrike" dirty="0">
                          <a:solidFill>
                            <a:srgbClr val="000000"/>
                          </a:solidFill>
                          <a:effectLst/>
                          <a:latin typeface="Calibri" panose="020F0502020204030204" pitchFamily="34" charset="0"/>
                        </a:rPr>
                        <a:t>Day 13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3">
                        <a:lumMod val="40000"/>
                        <a:lumOff val="60000"/>
                      </a:schemeClr>
                    </a:solidFill>
                  </a:tcPr>
                </a:tc>
                <a:tc>
                  <a:txBody>
                    <a:bodyPr/>
                    <a:lstStyle/>
                    <a:p>
                      <a:pPr algn="ctr" fontAlgn="ctr"/>
                      <a:r>
                        <a:rPr lang="en-US" sz="900" b="0" i="0" u="none" strike="noStrike">
                          <a:solidFill>
                            <a:srgbClr val="000000"/>
                          </a:solidFill>
                          <a:effectLst/>
                          <a:latin typeface="Calibri" panose="020F0502020204030204" pitchFamily="34" charset="0"/>
                        </a:rPr>
                        <a:t>Day 14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extLst>
                  <a:ext uri="{0D108BD9-81ED-4DB2-BD59-A6C34878D82A}">
                    <a16:rowId xmlns:a16="http://schemas.microsoft.com/office/drawing/2014/main" val="1137367803"/>
                  </a:ext>
                </a:extLst>
              </a:tr>
              <a:tr h="185016">
                <a:tc>
                  <a:txBody>
                    <a:bodyPr/>
                    <a:lstStyle/>
                    <a:p>
                      <a:pPr algn="ctr" fontAlgn="ctr"/>
                      <a:r>
                        <a:rPr lang="en-US" sz="900" b="0" i="0" u="none" strike="noStrike">
                          <a:solidFill>
                            <a:srgbClr val="000000"/>
                          </a:solidFill>
                          <a:effectLst/>
                          <a:latin typeface="Calibri" panose="020F0502020204030204" pitchFamily="34" charset="0"/>
                        </a:rPr>
                        <a:t>3.1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Design Edit Village Page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43797861"/>
                  </a:ext>
                </a:extLst>
              </a:tr>
              <a:tr h="185016">
                <a:tc>
                  <a:txBody>
                    <a:bodyPr/>
                    <a:lstStyle/>
                    <a:p>
                      <a:pPr algn="ctr" fontAlgn="ctr"/>
                      <a:r>
                        <a:rPr lang="en-US" sz="900" b="0" i="0" u="none" strike="noStrike">
                          <a:solidFill>
                            <a:srgbClr val="000000"/>
                          </a:solidFill>
                          <a:effectLst/>
                          <a:latin typeface="Calibri" panose="020F0502020204030204" pitchFamily="34" charset="0"/>
                        </a:rPr>
                        <a:t>3.2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Implement Map</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40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884109505"/>
                  </a:ext>
                </a:extLst>
              </a:tr>
              <a:tr h="185016">
                <a:tc>
                  <a:txBody>
                    <a:bodyPr/>
                    <a:lstStyle/>
                    <a:p>
                      <a:pPr algn="ctr" fontAlgn="ctr"/>
                      <a:r>
                        <a:rPr lang="en-US" sz="900" b="0" i="0" u="none" strike="noStrike">
                          <a:solidFill>
                            <a:srgbClr val="000000"/>
                          </a:solidFill>
                          <a:effectLst/>
                          <a:latin typeface="Calibri" panose="020F0502020204030204" pitchFamily="34" charset="0"/>
                        </a:rPr>
                        <a:t>3.3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PB05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[FE] Code Edit Village Feature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476913416"/>
                  </a:ext>
                </a:extLst>
              </a:tr>
              <a:tr h="185016">
                <a:tc>
                  <a:txBody>
                    <a:bodyPr/>
                    <a:lstStyle/>
                    <a:p>
                      <a:pPr algn="ctr" fontAlgn="ctr"/>
                      <a:r>
                        <a:rPr lang="en-US" sz="900" b="0" i="0" u="none" strike="noStrike">
                          <a:solidFill>
                            <a:srgbClr val="000000"/>
                          </a:solidFill>
                          <a:effectLst/>
                          <a:latin typeface="Calibri" panose="020F0502020204030204" pitchFamily="34" charset="0"/>
                        </a:rPr>
                        <a:t>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fr-FR" sz="900" b="0" i="0" u="none" strike="noStrike">
                          <a:solidFill>
                            <a:srgbClr val="000000"/>
                          </a:solidFill>
                          <a:effectLst/>
                          <a:latin typeface="Calibri" panose="020F0502020204030204" pitchFamily="34" charset="0"/>
                        </a:rPr>
                        <a:t>[BE] Code Update Village API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44215220"/>
                  </a:ext>
                </a:extLst>
              </a:tr>
              <a:tr h="185016">
                <a:tc>
                  <a:txBody>
                    <a:bodyPr/>
                    <a:lstStyle/>
                    <a:p>
                      <a:pPr algn="ctr" fontAlgn="ctr"/>
                      <a:r>
                        <a:rPr lang="en-US" sz="900" b="0" i="0" u="none" strike="noStrike">
                          <a:solidFill>
                            <a:srgbClr val="000000"/>
                          </a:solidFill>
                          <a:effectLst/>
                          <a:latin typeface="Calibri" panose="020F0502020204030204" pitchFamily="34" charset="0"/>
                        </a:rPr>
                        <a:t>3.5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[AI] Research Prediction AI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23520196"/>
                  </a:ext>
                </a:extLst>
              </a:tr>
              <a:tr h="185016">
                <a:tc>
                  <a:txBody>
                    <a:bodyPr/>
                    <a:lstStyle/>
                    <a:p>
                      <a:pPr algn="ctr" fontAlgn="ctr"/>
                      <a:r>
                        <a:rPr lang="en-US" sz="900" b="0" i="0" u="none" strike="noStrike">
                          <a:solidFill>
                            <a:srgbClr val="000000"/>
                          </a:solidFill>
                          <a:effectLst/>
                          <a:latin typeface="Calibri" panose="020F0502020204030204" pitchFamily="34" charset="0"/>
                        </a:rPr>
                        <a:t>3.6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[AI] Research API For Prediction AI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extLst>
                  <a:ext uri="{0D108BD9-81ED-4DB2-BD59-A6C34878D82A}">
                    <a16:rowId xmlns:a16="http://schemas.microsoft.com/office/drawing/2014/main" val="2578018022"/>
                  </a:ext>
                </a:extLst>
              </a:tr>
              <a:tr h="185016">
                <a:tc>
                  <a:txBody>
                    <a:bodyPr/>
                    <a:lstStyle/>
                    <a:p>
                      <a:pPr algn="ctr" fontAlgn="ctr"/>
                      <a:r>
                        <a:rPr lang="en-US" sz="900" b="0" i="0" u="none" strike="noStrike">
                          <a:solidFill>
                            <a:srgbClr val="000000"/>
                          </a:solidFill>
                          <a:effectLst/>
                          <a:latin typeface="Calibri" panose="020F0502020204030204" pitchFamily="34" charset="0"/>
                        </a:rPr>
                        <a:t>3.7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a:solidFill>
                            <a:srgbClr val="000000"/>
                          </a:solidFill>
                          <a:effectLst/>
                          <a:latin typeface="Calibri" panose="020F0502020204030204" pitchFamily="34" charset="0"/>
                        </a:rPr>
                        <a:t>[AI] Create Data For Prediction AI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Trung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70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000"/>
                    </a:solidFill>
                  </a:tcPr>
                </a:tc>
                <a:extLst>
                  <a:ext uri="{0D108BD9-81ED-4DB2-BD59-A6C34878D82A}">
                    <a16:rowId xmlns:a16="http://schemas.microsoft.com/office/drawing/2014/main" val="2850197648"/>
                  </a:ext>
                </a:extLst>
              </a:tr>
              <a:tr h="185016">
                <a:tc>
                  <a:txBody>
                    <a:bodyPr/>
                    <a:lstStyle/>
                    <a:p>
                      <a:pPr algn="ctr" fontAlgn="ctr"/>
                      <a:r>
                        <a:rPr lang="en-US" sz="900" b="0" i="0" u="none" strike="noStrike">
                          <a:solidFill>
                            <a:srgbClr val="000000"/>
                          </a:solidFill>
                          <a:effectLst/>
                          <a:latin typeface="Calibri" panose="020F0502020204030204" pitchFamily="34" charset="0"/>
                        </a:rPr>
                        <a:t>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[FE] Research Image Standard And Tags</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129922359"/>
                  </a:ext>
                </a:extLst>
              </a:tr>
              <a:tr h="174738">
                <a:tc>
                  <a:txBody>
                    <a:bodyPr/>
                    <a:lstStyle/>
                    <a:p>
                      <a:pPr algn="ctr" fontAlgn="ctr"/>
                      <a:r>
                        <a:rPr lang="en-US" sz="900" b="0" i="0" u="none" strike="noStrike">
                          <a:solidFill>
                            <a:srgbClr val="000000"/>
                          </a:solidFill>
                          <a:effectLst/>
                          <a:latin typeface="Calibri" panose="020F0502020204030204" pitchFamily="34" charset="0"/>
                        </a:rPr>
                        <a:t>3.9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Attach GPS Tags For Image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272020159"/>
                  </a:ext>
                </a:extLst>
              </a:tr>
              <a:tr h="185016">
                <a:tc>
                  <a:txBody>
                    <a:bodyPr/>
                    <a:lstStyle/>
                    <a:p>
                      <a:pPr algn="ctr" fontAlgn="ctr"/>
                      <a:r>
                        <a:rPr lang="en-US" sz="900" b="0" i="0" u="none" strike="noStrike">
                          <a:solidFill>
                            <a:srgbClr val="000000"/>
                          </a:solidFill>
                          <a:effectLst/>
                          <a:latin typeface="Calibri" panose="020F0502020204030204" pitchFamily="34" charset="0"/>
                        </a:rPr>
                        <a:t>3.10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Deploy Backend To Server</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extLst>
                  <a:ext uri="{0D108BD9-81ED-4DB2-BD59-A6C34878D82A}">
                    <a16:rowId xmlns:a16="http://schemas.microsoft.com/office/drawing/2014/main" val="528259170"/>
                  </a:ext>
                </a:extLst>
              </a:tr>
              <a:tr h="185016">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extLst>
                  <a:ext uri="{0D108BD9-81ED-4DB2-BD59-A6C34878D82A}">
                    <a16:rowId xmlns:a16="http://schemas.microsoft.com/office/drawing/2014/main" val="3847213340"/>
                  </a:ext>
                </a:extLst>
              </a:tr>
              <a:tr h="185016">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Total</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697736982"/>
                  </a:ext>
                </a:extLst>
              </a:tr>
              <a:tr h="185016">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280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280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180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180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180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734395829"/>
                  </a:ext>
                </a:extLst>
              </a:tr>
              <a:tr h="185016">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Ideal 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257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236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193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171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129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107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86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64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43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412781327"/>
                  </a:ext>
                </a:extLst>
              </a:tr>
            </a:tbl>
          </a:graphicData>
        </a:graphic>
      </p:graphicFrame>
    </p:spTree>
    <p:extLst>
      <p:ext uri="{BB962C8B-B14F-4D97-AF65-F5344CB8AC3E}">
        <p14:creationId xmlns:p14="http://schemas.microsoft.com/office/powerpoint/2010/main" val="18500776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3</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6" name="Chart 5">
            <a:extLst>
              <a:ext uri="{FF2B5EF4-FFF2-40B4-BE49-F238E27FC236}">
                <a16:creationId xmlns:a16="http://schemas.microsoft.com/office/drawing/2014/main" id="{3DFCE34A-7C51-8F8D-5C76-9DF770C375F1}"/>
              </a:ext>
            </a:extLst>
          </p:cNvPr>
          <p:cNvGraphicFramePr/>
          <p:nvPr>
            <p:extLst>
              <p:ext uri="{D42A27DB-BD31-4B8C-83A1-F6EECF244321}">
                <p14:modId xmlns:p14="http://schemas.microsoft.com/office/powerpoint/2010/main" val="2877212434"/>
              </p:ext>
            </p:extLst>
          </p:nvPr>
        </p:nvGraphicFramePr>
        <p:xfrm>
          <a:off x="8280000" y="2880000"/>
          <a:ext cx="396000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731A6AAE-8B87-45E2-92C0-920976EC2B34}"/>
              </a:ext>
            </a:extLst>
          </p:cNvPr>
          <p:cNvGraphicFramePr>
            <a:graphicFrameLocks/>
          </p:cNvGraphicFramePr>
          <p:nvPr>
            <p:extLst>
              <p:ext uri="{D42A27DB-BD31-4B8C-83A1-F6EECF244321}">
                <p14:modId xmlns:p14="http://schemas.microsoft.com/office/powerpoint/2010/main" val="2946120765"/>
              </p:ext>
            </p:extLst>
          </p:nvPr>
        </p:nvGraphicFramePr>
        <p:xfrm>
          <a:off x="0" y="1080000"/>
          <a:ext cx="864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76194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6" grpId="0">
        <p:bldAsOne/>
      </p:bldGraphic>
      <p:bldGraphic spid="2"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4</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5" name="Table 4">
            <a:extLst>
              <a:ext uri="{FF2B5EF4-FFF2-40B4-BE49-F238E27FC236}">
                <a16:creationId xmlns:a16="http://schemas.microsoft.com/office/drawing/2014/main" id="{F89EAF9A-2FC1-0E6F-083C-3F712933A7B7}"/>
              </a:ext>
            </a:extLst>
          </p:cNvPr>
          <p:cNvGraphicFramePr>
            <a:graphicFrameLocks noGrp="1"/>
          </p:cNvGraphicFramePr>
          <p:nvPr>
            <p:extLst>
              <p:ext uri="{D42A27DB-BD31-4B8C-83A1-F6EECF244321}">
                <p14:modId xmlns:p14="http://schemas.microsoft.com/office/powerpoint/2010/main" val="661969990"/>
              </p:ext>
            </p:extLst>
          </p:nvPr>
        </p:nvGraphicFramePr>
        <p:xfrm>
          <a:off x="285752" y="1313330"/>
          <a:ext cx="11620495" cy="4231339"/>
        </p:xfrm>
        <a:graphic>
          <a:graphicData uri="http://schemas.openxmlformats.org/drawingml/2006/table">
            <a:tbl>
              <a:tblPr/>
              <a:tblGrid>
                <a:gridCol w="464870">
                  <a:extLst>
                    <a:ext uri="{9D8B030D-6E8A-4147-A177-3AD203B41FA5}">
                      <a16:colId xmlns:a16="http://schemas.microsoft.com/office/drawing/2014/main" val="2865923751"/>
                    </a:ext>
                  </a:extLst>
                </a:gridCol>
                <a:gridCol w="553249">
                  <a:extLst>
                    <a:ext uri="{9D8B030D-6E8A-4147-A177-3AD203B41FA5}">
                      <a16:colId xmlns:a16="http://schemas.microsoft.com/office/drawing/2014/main" val="2488251974"/>
                    </a:ext>
                  </a:extLst>
                </a:gridCol>
                <a:gridCol w="2999156">
                  <a:extLst>
                    <a:ext uri="{9D8B030D-6E8A-4147-A177-3AD203B41FA5}">
                      <a16:colId xmlns:a16="http://schemas.microsoft.com/office/drawing/2014/main" val="3910483865"/>
                    </a:ext>
                  </a:extLst>
                </a:gridCol>
                <a:gridCol w="359949">
                  <a:extLst>
                    <a:ext uri="{9D8B030D-6E8A-4147-A177-3AD203B41FA5}">
                      <a16:colId xmlns:a16="http://schemas.microsoft.com/office/drawing/2014/main" val="1625758467"/>
                    </a:ext>
                  </a:extLst>
                </a:gridCol>
                <a:gridCol w="859504">
                  <a:extLst>
                    <a:ext uri="{9D8B030D-6E8A-4147-A177-3AD203B41FA5}">
                      <a16:colId xmlns:a16="http://schemas.microsoft.com/office/drawing/2014/main" val="2615356173"/>
                    </a:ext>
                  </a:extLst>
                </a:gridCol>
                <a:gridCol w="666178">
                  <a:extLst>
                    <a:ext uri="{9D8B030D-6E8A-4147-A177-3AD203B41FA5}">
                      <a16:colId xmlns:a16="http://schemas.microsoft.com/office/drawing/2014/main" val="3178113596"/>
                    </a:ext>
                  </a:extLst>
                </a:gridCol>
                <a:gridCol w="570200">
                  <a:extLst>
                    <a:ext uri="{9D8B030D-6E8A-4147-A177-3AD203B41FA5}">
                      <a16:colId xmlns:a16="http://schemas.microsoft.com/office/drawing/2014/main" val="3670873694"/>
                    </a:ext>
                  </a:extLst>
                </a:gridCol>
                <a:gridCol w="615709">
                  <a:extLst>
                    <a:ext uri="{9D8B030D-6E8A-4147-A177-3AD203B41FA5}">
                      <a16:colId xmlns:a16="http://schemas.microsoft.com/office/drawing/2014/main" val="3364106632"/>
                    </a:ext>
                  </a:extLst>
                </a:gridCol>
                <a:gridCol w="583656">
                  <a:extLst>
                    <a:ext uri="{9D8B030D-6E8A-4147-A177-3AD203B41FA5}">
                      <a16:colId xmlns:a16="http://schemas.microsoft.com/office/drawing/2014/main" val="2083294571"/>
                    </a:ext>
                  </a:extLst>
                </a:gridCol>
                <a:gridCol w="970394">
                  <a:extLst>
                    <a:ext uri="{9D8B030D-6E8A-4147-A177-3AD203B41FA5}">
                      <a16:colId xmlns:a16="http://schemas.microsoft.com/office/drawing/2014/main" val="3215444825"/>
                    </a:ext>
                  </a:extLst>
                </a:gridCol>
                <a:gridCol w="219178">
                  <a:extLst>
                    <a:ext uri="{9D8B030D-6E8A-4147-A177-3AD203B41FA5}">
                      <a16:colId xmlns:a16="http://schemas.microsoft.com/office/drawing/2014/main" val="1332961275"/>
                    </a:ext>
                  </a:extLst>
                </a:gridCol>
                <a:gridCol w="219178">
                  <a:extLst>
                    <a:ext uri="{9D8B030D-6E8A-4147-A177-3AD203B41FA5}">
                      <a16:colId xmlns:a16="http://schemas.microsoft.com/office/drawing/2014/main" val="2932678824"/>
                    </a:ext>
                  </a:extLst>
                </a:gridCol>
                <a:gridCol w="219178">
                  <a:extLst>
                    <a:ext uri="{9D8B030D-6E8A-4147-A177-3AD203B41FA5}">
                      <a16:colId xmlns:a16="http://schemas.microsoft.com/office/drawing/2014/main" val="2666055326"/>
                    </a:ext>
                  </a:extLst>
                </a:gridCol>
                <a:gridCol w="219178">
                  <a:extLst>
                    <a:ext uri="{9D8B030D-6E8A-4147-A177-3AD203B41FA5}">
                      <a16:colId xmlns:a16="http://schemas.microsoft.com/office/drawing/2014/main" val="1275289490"/>
                    </a:ext>
                  </a:extLst>
                </a:gridCol>
                <a:gridCol w="219178">
                  <a:extLst>
                    <a:ext uri="{9D8B030D-6E8A-4147-A177-3AD203B41FA5}">
                      <a16:colId xmlns:a16="http://schemas.microsoft.com/office/drawing/2014/main" val="1433927060"/>
                    </a:ext>
                  </a:extLst>
                </a:gridCol>
                <a:gridCol w="219178">
                  <a:extLst>
                    <a:ext uri="{9D8B030D-6E8A-4147-A177-3AD203B41FA5}">
                      <a16:colId xmlns:a16="http://schemas.microsoft.com/office/drawing/2014/main" val="3781530239"/>
                    </a:ext>
                  </a:extLst>
                </a:gridCol>
                <a:gridCol w="219178">
                  <a:extLst>
                    <a:ext uri="{9D8B030D-6E8A-4147-A177-3AD203B41FA5}">
                      <a16:colId xmlns:a16="http://schemas.microsoft.com/office/drawing/2014/main" val="3612531103"/>
                    </a:ext>
                  </a:extLst>
                </a:gridCol>
                <a:gridCol w="219178">
                  <a:extLst>
                    <a:ext uri="{9D8B030D-6E8A-4147-A177-3AD203B41FA5}">
                      <a16:colId xmlns:a16="http://schemas.microsoft.com/office/drawing/2014/main" val="1109994999"/>
                    </a:ext>
                  </a:extLst>
                </a:gridCol>
                <a:gridCol w="208568">
                  <a:extLst>
                    <a:ext uri="{9D8B030D-6E8A-4147-A177-3AD203B41FA5}">
                      <a16:colId xmlns:a16="http://schemas.microsoft.com/office/drawing/2014/main" val="122591258"/>
                    </a:ext>
                  </a:extLst>
                </a:gridCol>
                <a:gridCol w="219178">
                  <a:extLst>
                    <a:ext uri="{9D8B030D-6E8A-4147-A177-3AD203B41FA5}">
                      <a16:colId xmlns:a16="http://schemas.microsoft.com/office/drawing/2014/main" val="3172366355"/>
                    </a:ext>
                  </a:extLst>
                </a:gridCol>
                <a:gridCol w="148016">
                  <a:extLst>
                    <a:ext uri="{9D8B030D-6E8A-4147-A177-3AD203B41FA5}">
                      <a16:colId xmlns:a16="http://schemas.microsoft.com/office/drawing/2014/main" val="449022017"/>
                    </a:ext>
                  </a:extLst>
                </a:gridCol>
                <a:gridCol w="148016">
                  <a:extLst>
                    <a:ext uri="{9D8B030D-6E8A-4147-A177-3AD203B41FA5}">
                      <a16:colId xmlns:a16="http://schemas.microsoft.com/office/drawing/2014/main" val="3126095535"/>
                    </a:ext>
                  </a:extLst>
                </a:gridCol>
                <a:gridCol w="148016">
                  <a:extLst>
                    <a:ext uri="{9D8B030D-6E8A-4147-A177-3AD203B41FA5}">
                      <a16:colId xmlns:a16="http://schemas.microsoft.com/office/drawing/2014/main" val="858465662"/>
                    </a:ext>
                  </a:extLst>
                </a:gridCol>
                <a:gridCol w="148016">
                  <a:extLst>
                    <a:ext uri="{9D8B030D-6E8A-4147-A177-3AD203B41FA5}">
                      <a16:colId xmlns:a16="http://schemas.microsoft.com/office/drawing/2014/main" val="3193189986"/>
                    </a:ext>
                  </a:extLst>
                </a:gridCol>
                <a:gridCol w="204396">
                  <a:extLst>
                    <a:ext uri="{9D8B030D-6E8A-4147-A177-3AD203B41FA5}">
                      <a16:colId xmlns:a16="http://schemas.microsoft.com/office/drawing/2014/main" val="1534193296"/>
                    </a:ext>
                  </a:extLst>
                </a:gridCol>
              </a:tblGrid>
              <a:tr h="465602">
                <a:tc>
                  <a:txBody>
                    <a:bodyPr/>
                    <a:lstStyle/>
                    <a:p>
                      <a:pPr algn="ctr" fontAlgn="ctr"/>
                      <a:r>
                        <a:rPr lang="en-US" sz="900" b="0" i="0" u="none" strike="noStrike" dirty="0">
                          <a:solidFill>
                            <a:srgbClr val="000000"/>
                          </a:solidFill>
                          <a:effectLst/>
                          <a:latin typeface="Calibri" panose="020F0502020204030204" pitchFamily="34" charset="0"/>
                        </a:rPr>
                        <a:t>Sprint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dirty="0">
                          <a:solidFill>
                            <a:srgbClr val="000000"/>
                          </a:solidFill>
                          <a:effectLst/>
                          <a:latin typeface="Calibri" panose="020F0502020204030204" pitchFamily="34" charset="0"/>
                        </a:rPr>
                        <a:t>Backlog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dirty="0">
                          <a:solidFill>
                            <a:srgbClr val="000000"/>
                          </a:solidFill>
                          <a:effectLst/>
                          <a:latin typeface="Calibri" panose="020F0502020204030204" pitchFamily="34" charset="0"/>
                        </a:rPr>
                        <a:t>Description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dirty="0">
                          <a:solidFill>
                            <a:srgbClr val="000000"/>
                          </a:solidFill>
                          <a:effectLst/>
                          <a:latin typeface="Calibri" panose="020F0502020204030204" pitchFamily="34" charset="0"/>
                        </a:rPr>
                        <a:t>Owner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Status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dirty="0">
                          <a:solidFill>
                            <a:srgbClr val="000000"/>
                          </a:solidFill>
                          <a:effectLst/>
                          <a:latin typeface="Calibri" panose="020F0502020204030204" pitchFamily="34" charset="0"/>
                        </a:rPr>
                        <a:t>Estimate (Hours)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Completed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Pending</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Total effort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Effort vs. Estimate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5</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6</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7</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8</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9</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10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11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14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extLst>
                  <a:ext uri="{0D108BD9-81ED-4DB2-BD59-A6C34878D82A}">
                    <a16:rowId xmlns:a16="http://schemas.microsoft.com/office/drawing/2014/main" val="3194247057"/>
                  </a:ext>
                </a:extLst>
              </a:tr>
              <a:tr h="229721">
                <a:tc>
                  <a:txBody>
                    <a:bodyPr/>
                    <a:lstStyle/>
                    <a:p>
                      <a:pPr algn="ctr" fontAlgn="ctr"/>
                      <a:r>
                        <a:rPr lang="en-US" sz="900" b="0" i="0" u="none" strike="noStrike">
                          <a:solidFill>
                            <a:srgbClr val="000000"/>
                          </a:solidFill>
                          <a:effectLst/>
                          <a:latin typeface="Calibri" panose="020F0502020204030204" pitchFamily="34" charset="0"/>
                        </a:rPr>
                        <a:t>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a:solidFill>
                            <a:srgbClr val="000000"/>
                          </a:solidFill>
                          <a:effectLst/>
                          <a:latin typeface="Calibri" panose="020F0502020204030204" pitchFamily="34" charset="0"/>
                        </a:rPr>
                        <a:t>[BE + DB] Code DataSet Entity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581654597"/>
                  </a:ext>
                </a:extLst>
              </a:tr>
              <a:tr h="229721">
                <a:tc>
                  <a:txBody>
                    <a:bodyPr/>
                    <a:lstStyle/>
                    <a:p>
                      <a:pPr algn="ctr" fontAlgn="ctr"/>
                      <a:r>
                        <a:rPr lang="en-US" sz="900" b="0" i="0" u="none" strike="noStrike">
                          <a:solidFill>
                            <a:srgbClr val="000000"/>
                          </a:solidFill>
                          <a:effectLst/>
                          <a:latin typeface="Calibri" panose="020F0502020204030204" pitchFamily="34" charset="0"/>
                        </a:rPr>
                        <a:t>4.2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dirty="0">
                          <a:solidFill>
                            <a:srgbClr val="000000"/>
                          </a:solidFill>
                          <a:effectLst/>
                          <a:latin typeface="Calibri" panose="020F0502020204030204" pitchFamily="34" charset="0"/>
                        </a:rPr>
                        <a:t>[AI] Create Data For Prediction AI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Trung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C000"/>
                    </a:solidFill>
                  </a:tcPr>
                </a:tc>
                <a:extLst>
                  <a:ext uri="{0D108BD9-81ED-4DB2-BD59-A6C34878D82A}">
                    <a16:rowId xmlns:a16="http://schemas.microsoft.com/office/drawing/2014/main" val="2252194278"/>
                  </a:ext>
                </a:extLst>
              </a:tr>
              <a:tr h="229721">
                <a:tc>
                  <a:txBody>
                    <a:bodyPr/>
                    <a:lstStyle/>
                    <a:p>
                      <a:pPr algn="ctr" fontAlgn="ctr"/>
                      <a:r>
                        <a:rPr lang="en-US" sz="900" b="0" i="0" u="none" strike="noStrike">
                          <a:solidFill>
                            <a:srgbClr val="000000"/>
                          </a:solidFill>
                          <a:effectLst/>
                          <a:latin typeface="Calibri" panose="020F0502020204030204" pitchFamily="34" charset="0"/>
                        </a:rPr>
                        <a:t>4.3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Code DataSet API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707884879"/>
                  </a:ext>
                </a:extLst>
              </a:tr>
              <a:tr h="229721">
                <a:tc>
                  <a:txBody>
                    <a:bodyPr/>
                    <a:lstStyle/>
                    <a:p>
                      <a:pPr algn="ctr" fontAlgn="ctr"/>
                      <a:r>
                        <a:rPr lang="en-US" sz="900" b="0" i="0" u="none" strike="noStrike">
                          <a:solidFill>
                            <a:srgbClr val="000000"/>
                          </a:solidFill>
                          <a:effectLst/>
                          <a:latin typeface="Calibri" panose="020F0502020204030204" pitchFamily="34" charset="0"/>
                        </a:rPr>
                        <a:t>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dirty="0">
                          <a:solidFill>
                            <a:srgbClr val="000000"/>
                          </a:solidFill>
                          <a:effectLst/>
                          <a:latin typeface="Calibri" panose="020F0502020204030204" pitchFamily="34" charset="0"/>
                        </a:rPr>
                        <a:t>[DB] Generate Store Procedure Update DataSet</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690131373"/>
                  </a:ext>
                </a:extLst>
              </a:tr>
              <a:tr h="229721">
                <a:tc>
                  <a:txBody>
                    <a:bodyPr/>
                    <a:lstStyle/>
                    <a:p>
                      <a:pPr algn="ctr" fontAlgn="ctr"/>
                      <a:r>
                        <a:rPr lang="en-US" sz="900" b="0" i="0" u="none" strike="noStrike">
                          <a:solidFill>
                            <a:srgbClr val="000000"/>
                          </a:solidFill>
                          <a:effectLst/>
                          <a:latin typeface="Calibri" panose="020F050202020403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a:solidFill>
                            <a:srgbClr val="000000"/>
                          </a:solidFill>
                          <a:effectLst/>
                          <a:latin typeface="Calibri" panose="020F0502020204030204" pitchFamily="34" charset="0"/>
                        </a:rPr>
                        <a:t>[AI] Process Data For AI Trainning</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526723193"/>
                  </a:ext>
                </a:extLst>
              </a:tr>
              <a:tr h="229721">
                <a:tc>
                  <a:txBody>
                    <a:bodyPr/>
                    <a:lstStyle/>
                    <a:p>
                      <a:pPr algn="ctr" fontAlgn="ctr"/>
                      <a:r>
                        <a:rPr lang="en-US" sz="900" b="0" i="0" u="none" strike="noStrike">
                          <a:solidFill>
                            <a:srgbClr val="000000"/>
                          </a:solidFill>
                          <a:effectLst/>
                          <a:latin typeface="Calibri" panose="020F0502020204030204" pitchFamily="34" charset="0"/>
                        </a:rPr>
                        <a:t>4.6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a:solidFill>
                            <a:srgbClr val="000000"/>
                          </a:solidFill>
                          <a:effectLst/>
                          <a:latin typeface="Calibri" panose="020F0502020204030204" pitchFamily="34" charset="0"/>
                        </a:rPr>
                        <a:t>[AI] Train Prediction AI Model</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767244938"/>
                  </a:ext>
                </a:extLst>
              </a:tr>
              <a:tr h="229721">
                <a:tc>
                  <a:txBody>
                    <a:bodyPr/>
                    <a:lstStyle/>
                    <a:p>
                      <a:pPr algn="ctr" fontAlgn="ctr"/>
                      <a:r>
                        <a:rPr lang="en-US" sz="900" b="0" i="0" u="none" strike="noStrike">
                          <a:solidFill>
                            <a:srgbClr val="000000"/>
                          </a:solidFill>
                          <a:effectLst/>
                          <a:latin typeface="Calibri" panose="020F0502020204030204" pitchFamily="34" charset="0"/>
                        </a:rPr>
                        <a:t>4.7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[AI] Write API For Prediction AI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92467072"/>
                  </a:ext>
                </a:extLst>
              </a:tr>
              <a:tr h="229721">
                <a:tc>
                  <a:txBody>
                    <a:bodyPr/>
                    <a:lstStyle/>
                    <a:p>
                      <a:pPr algn="ctr" fontAlgn="ctr"/>
                      <a:r>
                        <a:rPr lang="en-US" sz="900" b="0" i="0" u="none" strike="noStrike">
                          <a:solidFill>
                            <a:srgbClr val="000000"/>
                          </a:solidFill>
                          <a:effectLst/>
                          <a:latin typeface="Calibri" panose="020F0502020204030204" pitchFamily="34" charset="0"/>
                        </a:rPr>
                        <a:t>4.8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a:solidFill>
                            <a:srgbClr val="000000"/>
                          </a:solidFill>
                          <a:effectLst/>
                          <a:latin typeface="Calibri" panose="020F0502020204030204" pitchFamily="34" charset="0"/>
                        </a:rPr>
                        <a:t>[AI] Deploy Model To Server</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429920894"/>
                  </a:ext>
                </a:extLst>
              </a:tr>
              <a:tr h="229721">
                <a:tc>
                  <a:txBody>
                    <a:bodyPr/>
                    <a:lstStyle/>
                    <a:p>
                      <a:pPr algn="ctr" fontAlgn="ctr"/>
                      <a:r>
                        <a:rPr lang="en-US" sz="900" b="0" i="0" u="none" strike="noStrike">
                          <a:solidFill>
                            <a:srgbClr val="000000"/>
                          </a:solidFill>
                          <a:effectLst/>
                          <a:latin typeface="Calibri" panose="020F0502020204030204" pitchFamily="34" charset="0"/>
                        </a:rPr>
                        <a:t>4.9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[BE] Layout Survey Marker on Map</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79632903"/>
                  </a:ext>
                </a:extLst>
              </a:tr>
              <a:tr h="229721">
                <a:tc>
                  <a:txBody>
                    <a:bodyPr/>
                    <a:lstStyle/>
                    <a:p>
                      <a:pPr algn="ctr" fontAlgn="ctr"/>
                      <a:r>
                        <a:rPr lang="en-US" sz="900" b="0" i="0" u="none" strike="noStrike">
                          <a:solidFill>
                            <a:srgbClr val="000000"/>
                          </a:solidFill>
                          <a:effectLst/>
                          <a:latin typeface="Calibri" panose="020F0502020204030204" pitchFamily="34" charset="0"/>
                        </a:rPr>
                        <a:t>4.10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Attach GPS Tags For Image Using EXIF Standard</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316828407"/>
                  </a:ext>
                </a:extLst>
              </a:tr>
              <a:tr h="229721">
                <a:tc>
                  <a:txBody>
                    <a:bodyPr/>
                    <a:lstStyle/>
                    <a:p>
                      <a:pPr algn="ctr" fontAlgn="ctr"/>
                      <a:r>
                        <a:rPr lang="en-US" sz="900" b="0" i="0" u="none" strike="noStrike">
                          <a:solidFill>
                            <a:srgbClr val="000000"/>
                          </a:solidFill>
                          <a:effectLst/>
                          <a:latin typeface="Calibri" panose="020F0502020204030204" pitchFamily="34" charset="0"/>
                        </a:rPr>
                        <a:t>4.11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Update Craft Page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263963767"/>
                  </a:ext>
                </a:extLst>
              </a:tr>
              <a:tr h="229721">
                <a:tc>
                  <a:txBody>
                    <a:bodyPr/>
                    <a:lstStyle/>
                    <a:p>
                      <a:pPr algn="ctr" fontAlgn="ctr"/>
                      <a:r>
                        <a:rPr lang="en-US" sz="900" b="0" i="0" u="none" strike="noStrike">
                          <a:solidFill>
                            <a:srgbClr val="000000"/>
                          </a:solidFill>
                          <a:effectLst/>
                          <a:latin typeface="Calibri" panose="020F0502020204030204" pitchFamily="34" charset="0"/>
                        </a:rPr>
                        <a:t>4.12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View Sumitted Survey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385303956"/>
                  </a:ext>
                </a:extLst>
              </a:tr>
              <a:tr h="229721">
                <a:tc>
                  <a:txBody>
                    <a:bodyPr/>
                    <a:lstStyle/>
                    <a:p>
                      <a:pPr algn="ctr" fontAlgn="ctr"/>
                      <a:r>
                        <a:rPr lang="en-US" sz="900" b="0" i="0" u="none" strike="noStrike">
                          <a:solidFill>
                            <a:srgbClr val="000000"/>
                          </a:solidFill>
                          <a:effectLst/>
                          <a:latin typeface="Calibri" panose="020F0502020204030204" pitchFamily="34" charset="0"/>
                        </a:rPr>
                        <a:t>4.13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Deploy New Backend Version To Server</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613641382"/>
                  </a:ext>
                </a:extLst>
              </a:tr>
              <a:tr h="229721">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extLst>
                  <a:ext uri="{0D108BD9-81ED-4DB2-BD59-A6C34878D82A}">
                    <a16:rowId xmlns:a16="http://schemas.microsoft.com/office/drawing/2014/main" val="397337048"/>
                  </a:ext>
                </a:extLst>
              </a:tr>
              <a:tr h="229721">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Total</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296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667041289"/>
                  </a:ext>
                </a:extLst>
              </a:tr>
              <a:tr h="146234">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285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265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170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75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824074614"/>
                  </a:ext>
                </a:extLst>
              </a:tr>
              <a:tr h="173688">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Ideal 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283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261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240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196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174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153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131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109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87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65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44</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22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860282293"/>
                  </a:ext>
                </a:extLst>
              </a:tr>
            </a:tbl>
          </a:graphicData>
        </a:graphic>
      </p:graphicFrame>
    </p:spTree>
    <p:extLst>
      <p:ext uri="{BB962C8B-B14F-4D97-AF65-F5344CB8AC3E}">
        <p14:creationId xmlns:p14="http://schemas.microsoft.com/office/powerpoint/2010/main" val="23704937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4</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6" name="Chart 5">
            <a:extLst>
              <a:ext uri="{FF2B5EF4-FFF2-40B4-BE49-F238E27FC236}">
                <a16:creationId xmlns:a16="http://schemas.microsoft.com/office/drawing/2014/main" id="{3DFCE34A-7C51-8F8D-5C76-9DF770C375F1}"/>
              </a:ext>
            </a:extLst>
          </p:cNvPr>
          <p:cNvGraphicFramePr/>
          <p:nvPr>
            <p:extLst>
              <p:ext uri="{D42A27DB-BD31-4B8C-83A1-F6EECF244321}">
                <p14:modId xmlns:p14="http://schemas.microsoft.com/office/powerpoint/2010/main" val="2333910051"/>
              </p:ext>
            </p:extLst>
          </p:nvPr>
        </p:nvGraphicFramePr>
        <p:xfrm>
          <a:off x="8280000" y="2880000"/>
          <a:ext cx="396000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B641E2C5-EE45-42FA-AFAA-E6EAF2051F8B}"/>
              </a:ext>
            </a:extLst>
          </p:cNvPr>
          <p:cNvGraphicFramePr>
            <a:graphicFrameLocks/>
          </p:cNvGraphicFramePr>
          <p:nvPr>
            <p:extLst>
              <p:ext uri="{D42A27DB-BD31-4B8C-83A1-F6EECF244321}">
                <p14:modId xmlns:p14="http://schemas.microsoft.com/office/powerpoint/2010/main" val="4185400604"/>
              </p:ext>
            </p:extLst>
          </p:nvPr>
        </p:nvGraphicFramePr>
        <p:xfrm>
          <a:off x="0" y="1080000"/>
          <a:ext cx="864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0650495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6" grpId="0">
        <p:bldAsOne/>
      </p:bldGraphic>
      <p:bldGraphic spid="5"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5</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8" name="Table 7">
            <a:extLst>
              <a:ext uri="{FF2B5EF4-FFF2-40B4-BE49-F238E27FC236}">
                <a16:creationId xmlns:a16="http://schemas.microsoft.com/office/drawing/2014/main" id="{A5B288F9-4BA0-738B-48F7-070EBD1C682E}"/>
              </a:ext>
            </a:extLst>
          </p:cNvPr>
          <p:cNvGraphicFramePr>
            <a:graphicFrameLocks noGrp="1"/>
          </p:cNvGraphicFramePr>
          <p:nvPr>
            <p:extLst>
              <p:ext uri="{D42A27DB-BD31-4B8C-83A1-F6EECF244321}">
                <p14:modId xmlns:p14="http://schemas.microsoft.com/office/powerpoint/2010/main" val="198990562"/>
              </p:ext>
            </p:extLst>
          </p:nvPr>
        </p:nvGraphicFramePr>
        <p:xfrm>
          <a:off x="247650" y="1209674"/>
          <a:ext cx="11668125" cy="4676767"/>
        </p:xfrm>
        <a:graphic>
          <a:graphicData uri="http://schemas.openxmlformats.org/drawingml/2006/table">
            <a:tbl>
              <a:tblPr/>
              <a:tblGrid>
                <a:gridCol w="445608">
                  <a:extLst>
                    <a:ext uri="{9D8B030D-6E8A-4147-A177-3AD203B41FA5}">
                      <a16:colId xmlns:a16="http://schemas.microsoft.com/office/drawing/2014/main" val="2118136728"/>
                    </a:ext>
                  </a:extLst>
                </a:gridCol>
                <a:gridCol w="530325">
                  <a:extLst>
                    <a:ext uri="{9D8B030D-6E8A-4147-A177-3AD203B41FA5}">
                      <a16:colId xmlns:a16="http://schemas.microsoft.com/office/drawing/2014/main" val="1458581242"/>
                    </a:ext>
                  </a:extLst>
                </a:gridCol>
                <a:gridCol w="3184475">
                  <a:extLst>
                    <a:ext uri="{9D8B030D-6E8A-4147-A177-3AD203B41FA5}">
                      <a16:colId xmlns:a16="http://schemas.microsoft.com/office/drawing/2014/main" val="3177431594"/>
                    </a:ext>
                  </a:extLst>
                </a:gridCol>
                <a:gridCol w="369609">
                  <a:extLst>
                    <a:ext uri="{9D8B030D-6E8A-4147-A177-3AD203B41FA5}">
                      <a16:colId xmlns:a16="http://schemas.microsoft.com/office/drawing/2014/main" val="2415911145"/>
                    </a:ext>
                  </a:extLst>
                </a:gridCol>
                <a:gridCol w="882570">
                  <a:extLst>
                    <a:ext uri="{9D8B030D-6E8A-4147-A177-3AD203B41FA5}">
                      <a16:colId xmlns:a16="http://schemas.microsoft.com/office/drawing/2014/main" val="3089291392"/>
                    </a:ext>
                  </a:extLst>
                </a:gridCol>
                <a:gridCol w="680179">
                  <a:extLst>
                    <a:ext uri="{9D8B030D-6E8A-4147-A177-3AD203B41FA5}">
                      <a16:colId xmlns:a16="http://schemas.microsoft.com/office/drawing/2014/main" val="1163088216"/>
                    </a:ext>
                  </a:extLst>
                </a:gridCol>
                <a:gridCol w="628650">
                  <a:extLst>
                    <a:ext uri="{9D8B030D-6E8A-4147-A177-3AD203B41FA5}">
                      <a16:colId xmlns:a16="http://schemas.microsoft.com/office/drawing/2014/main" val="106463609"/>
                    </a:ext>
                  </a:extLst>
                </a:gridCol>
                <a:gridCol w="628650">
                  <a:extLst>
                    <a:ext uri="{9D8B030D-6E8A-4147-A177-3AD203B41FA5}">
                      <a16:colId xmlns:a16="http://schemas.microsoft.com/office/drawing/2014/main" val="2520462789"/>
                    </a:ext>
                  </a:extLst>
                </a:gridCol>
                <a:gridCol w="628650">
                  <a:extLst>
                    <a:ext uri="{9D8B030D-6E8A-4147-A177-3AD203B41FA5}">
                      <a16:colId xmlns:a16="http://schemas.microsoft.com/office/drawing/2014/main" val="1704344323"/>
                    </a:ext>
                  </a:extLst>
                </a:gridCol>
                <a:gridCol w="628650">
                  <a:extLst>
                    <a:ext uri="{9D8B030D-6E8A-4147-A177-3AD203B41FA5}">
                      <a16:colId xmlns:a16="http://schemas.microsoft.com/office/drawing/2014/main" val="2429920973"/>
                    </a:ext>
                  </a:extLst>
                </a:gridCol>
                <a:gridCol w="214166">
                  <a:extLst>
                    <a:ext uri="{9D8B030D-6E8A-4147-A177-3AD203B41FA5}">
                      <a16:colId xmlns:a16="http://schemas.microsoft.com/office/drawing/2014/main" val="3310014507"/>
                    </a:ext>
                  </a:extLst>
                </a:gridCol>
                <a:gridCol w="214166">
                  <a:extLst>
                    <a:ext uri="{9D8B030D-6E8A-4147-A177-3AD203B41FA5}">
                      <a16:colId xmlns:a16="http://schemas.microsoft.com/office/drawing/2014/main" val="4149376065"/>
                    </a:ext>
                  </a:extLst>
                </a:gridCol>
                <a:gridCol w="214166">
                  <a:extLst>
                    <a:ext uri="{9D8B030D-6E8A-4147-A177-3AD203B41FA5}">
                      <a16:colId xmlns:a16="http://schemas.microsoft.com/office/drawing/2014/main" val="1024289304"/>
                    </a:ext>
                  </a:extLst>
                </a:gridCol>
                <a:gridCol w="214166">
                  <a:extLst>
                    <a:ext uri="{9D8B030D-6E8A-4147-A177-3AD203B41FA5}">
                      <a16:colId xmlns:a16="http://schemas.microsoft.com/office/drawing/2014/main" val="191802695"/>
                    </a:ext>
                  </a:extLst>
                </a:gridCol>
                <a:gridCol w="214166">
                  <a:extLst>
                    <a:ext uri="{9D8B030D-6E8A-4147-A177-3AD203B41FA5}">
                      <a16:colId xmlns:a16="http://schemas.microsoft.com/office/drawing/2014/main" val="4063607333"/>
                    </a:ext>
                  </a:extLst>
                </a:gridCol>
                <a:gridCol w="214166">
                  <a:extLst>
                    <a:ext uri="{9D8B030D-6E8A-4147-A177-3AD203B41FA5}">
                      <a16:colId xmlns:a16="http://schemas.microsoft.com/office/drawing/2014/main" val="1765935106"/>
                    </a:ext>
                  </a:extLst>
                </a:gridCol>
                <a:gridCol w="214166">
                  <a:extLst>
                    <a:ext uri="{9D8B030D-6E8A-4147-A177-3AD203B41FA5}">
                      <a16:colId xmlns:a16="http://schemas.microsoft.com/office/drawing/2014/main" val="1944674924"/>
                    </a:ext>
                  </a:extLst>
                </a:gridCol>
                <a:gridCol w="214166">
                  <a:extLst>
                    <a:ext uri="{9D8B030D-6E8A-4147-A177-3AD203B41FA5}">
                      <a16:colId xmlns:a16="http://schemas.microsoft.com/office/drawing/2014/main" val="3897955603"/>
                    </a:ext>
                  </a:extLst>
                </a:gridCol>
                <a:gridCol w="208691">
                  <a:extLst>
                    <a:ext uri="{9D8B030D-6E8A-4147-A177-3AD203B41FA5}">
                      <a16:colId xmlns:a16="http://schemas.microsoft.com/office/drawing/2014/main" val="2763545469"/>
                    </a:ext>
                  </a:extLst>
                </a:gridCol>
                <a:gridCol w="151988">
                  <a:extLst>
                    <a:ext uri="{9D8B030D-6E8A-4147-A177-3AD203B41FA5}">
                      <a16:colId xmlns:a16="http://schemas.microsoft.com/office/drawing/2014/main" val="2793641774"/>
                    </a:ext>
                  </a:extLst>
                </a:gridCol>
                <a:gridCol w="151988">
                  <a:extLst>
                    <a:ext uri="{9D8B030D-6E8A-4147-A177-3AD203B41FA5}">
                      <a16:colId xmlns:a16="http://schemas.microsoft.com/office/drawing/2014/main" val="178370719"/>
                    </a:ext>
                  </a:extLst>
                </a:gridCol>
                <a:gridCol w="208691">
                  <a:extLst>
                    <a:ext uri="{9D8B030D-6E8A-4147-A177-3AD203B41FA5}">
                      <a16:colId xmlns:a16="http://schemas.microsoft.com/office/drawing/2014/main" val="845788582"/>
                    </a:ext>
                  </a:extLst>
                </a:gridCol>
                <a:gridCol w="208691">
                  <a:extLst>
                    <a:ext uri="{9D8B030D-6E8A-4147-A177-3AD203B41FA5}">
                      <a16:colId xmlns:a16="http://schemas.microsoft.com/office/drawing/2014/main" val="3257624177"/>
                    </a:ext>
                  </a:extLst>
                </a:gridCol>
                <a:gridCol w="208691">
                  <a:extLst>
                    <a:ext uri="{9D8B030D-6E8A-4147-A177-3AD203B41FA5}">
                      <a16:colId xmlns:a16="http://schemas.microsoft.com/office/drawing/2014/main" val="3979072831"/>
                    </a:ext>
                  </a:extLst>
                </a:gridCol>
                <a:gridCol w="208691">
                  <a:extLst>
                    <a:ext uri="{9D8B030D-6E8A-4147-A177-3AD203B41FA5}">
                      <a16:colId xmlns:a16="http://schemas.microsoft.com/office/drawing/2014/main" val="1451874134"/>
                    </a:ext>
                  </a:extLst>
                </a:gridCol>
              </a:tblGrid>
              <a:tr h="606247">
                <a:tc>
                  <a:txBody>
                    <a:bodyPr/>
                    <a:lstStyle/>
                    <a:p>
                      <a:pPr algn="ctr" fontAlgn="ctr"/>
                      <a:r>
                        <a:rPr lang="en-US" sz="900" b="0" i="0" u="none" strike="noStrike">
                          <a:solidFill>
                            <a:srgbClr val="000000"/>
                          </a:solidFill>
                          <a:effectLst/>
                          <a:latin typeface="Calibri" panose="020F0502020204030204" pitchFamily="34" charset="0"/>
                        </a:rPr>
                        <a:t>Sprint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dirty="0">
                          <a:solidFill>
                            <a:srgbClr val="000000"/>
                          </a:solidFill>
                          <a:effectLst/>
                          <a:latin typeface="Calibri" panose="020F0502020204030204" pitchFamily="34" charset="0"/>
                        </a:rPr>
                        <a:t>Backlog Id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Description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Owner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Status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9CC2E5"/>
                    </a:solidFill>
                  </a:tcPr>
                </a:tc>
                <a:tc>
                  <a:txBody>
                    <a:bodyPr/>
                    <a:lstStyle/>
                    <a:p>
                      <a:pPr algn="ctr" fontAlgn="ctr"/>
                      <a:r>
                        <a:rPr lang="en-US" sz="900" b="0" i="0" u="none" strike="noStrike">
                          <a:solidFill>
                            <a:srgbClr val="000000"/>
                          </a:solidFill>
                          <a:effectLst/>
                          <a:latin typeface="Calibri" panose="020F0502020204030204" pitchFamily="34" charset="0"/>
                        </a:rPr>
                        <a:t>Estimate (Hours)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Completed</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Pending</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Total effort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Effort vs. Estimate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5</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6</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7</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dirty="0">
                          <a:solidFill>
                            <a:srgbClr val="000000"/>
                          </a:solidFill>
                          <a:effectLst/>
                          <a:latin typeface="Calibri" panose="020F0502020204030204" pitchFamily="34" charset="0"/>
                        </a:rPr>
                        <a:t>Day 8</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9</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effectLst/>
                          <a:latin typeface="Calibri" panose="020F0502020204030204" pitchFamily="34" charset="0"/>
                        </a:rPr>
                        <a:t>Day 10</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11</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12</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13</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tc>
                  <a:txBody>
                    <a:bodyPr/>
                    <a:lstStyle/>
                    <a:p>
                      <a:pPr algn="ctr" fontAlgn="ctr"/>
                      <a:r>
                        <a:rPr lang="en-US" sz="900" b="0" i="0" u="none" strike="noStrike">
                          <a:solidFill>
                            <a:srgbClr val="000000"/>
                          </a:solidFill>
                          <a:effectLst/>
                          <a:latin typeface="Calibri" panose="020F0502020204030204" pitchFamily="34" charset="0"/>
                        </a:rPr>
                        <a:t>Day 14</a:t>
                      </a:r>
                    </a:p>
                  </a:txBody>
                  <a:tcPr marL="0" marR="0" marT="0" marB="0" vert="vert27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5E0B3"/>
                    </a:solidFill>
                  </a:tcPr>
                </a:tc>
                <a:extLst>
                  <a:ext uri="{0D108BD9-81ED-4DB2-BD59-A6C34878D82A}">
                    <a16:rowId xmlns:a16="http://schemas.microsoft.com/office/drawing/2014/main" val="401514470"/>
                  </a:ext>
                </a:extLst>
              </a:tr>
              <a:tr h="237226">
                <a:tc>
                  <a:txBody>
                    <a:bodyPr/>
                    <a:lstStyle/>
                    <a:p>
                      <a:pPr algn="ctr" fontAlgn="ctr"/>
                      <a:r>
                        <a:rPr lang="en-US" sz="900" b="0" i="0" u="none" strike="noStrike">
                          <a:solidFill>
                            <a:srgbClr val="000000"/>
                          </a:solidFill>
                          <a:effectLst/>
                          <a:latin typeface="Calibri" panose="020F0502020204030204" pitchFamily="34" charset="0"/>
                        </a:rPr>
                        <a:t>5.1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[AI] Generate Training Data From Json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13781336"/>
                  </a:ext>
                </a:extLst>
              </a:tr>
              <a:tr h="237226">
                <a:tc>
                  <a:txBody>
                    <a:bodyPr/>
                    <a:lstStyle/>
                    <a:p>
                      <a:pPr algn="ctr" fontAlgn="ctr"/>
                      <a:r>
                        <a:rPr lang="en-US" sz="900" b="0" i="0" u="none" strike="noStrike">
                          <a:solidFill>
                            <a:srgbClr val="000000"/>
                          </a:solidFill>
                          <a:effectLst/>
                          <a:latin typeface="Calibri" panose="020F0502020204030204" pitchFamily="34" charset="0"/>
                        </a:rPr>
                        <a:t>5.2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[AI] Implement New Model</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76566203"/>
                  </a:ext>
                </a:extLst>
              </a:tr>
              <a:tr h="237226">
                <a:tc>
                  <a:txBody>
                    <a:bodyPr/>
                    <a:lstStyle/>
                    <a:p>
                      <a:pPr algn="ctr" fontAlgn="ctr"/>
                      <a:r>
                        <a:rPr lang="en-US" sz="900" b="0" i="0" u="none" strike="noStrike">
                          <a:solidFill>
                            <a:srgbClr val="000000"/>
                          </a:solidFill>
                          <a:effectLst/>
                          <a:latin typeface="Calibri" panose="020F0502020204030204" pitchFamily="34" charset="0"/>
                        </a:rPr>
                        <a:t>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Update Required Question Feature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069913086"/>
                  </a:ext>
                </a:extLst>
              </a:tr>
              <a:tr h="237226">
                <a:tc>
                  <a:txBody>
                    <a:bodyPr/>
                    <a:lstStyle/>
                    <a:p>
                      <a:pPr algn="ctr" fontAlgn="ctr"/>
                      <a:r>
                        <a:rPr lang="en-US" sz="900" b="0" i="0" u="none" strike="noStrike">
                          <a:solidFill>
                            <a:srgbClr val="000000"/>
                          </a:solidFill>
                          <a:effectLst/>
                          <a:latin typeface="Calibri" panose="020F0502020204030204" pitchFamily="34" charset="0"/>
                        </a:rPr>
                        <a:t>5.4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Code Get Data Set API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005937081"/>
                  </a:ext>
                </a:extLst>
              </a:tr>
              <a:tr h="237226">
                <a:tc>
                  <a:txBody>
                    <a:bodyPr/>
                    <a:lstStyle/>
                    <a:p>
                      <a:pPr algn="ctr" fontAlgn="ctr"/>
                      <a:r>
                        <a:rPr lang="en-US" sz="900" b="0" i="0" u="none" strike="noStrike">
                          <a:solidFill>
                            <a:srgbClr val="000000"/>
                          </a:solidFill>
                          <a:effectLst/>
                          <a:latin typeface="Calibri" panose="020F050202020403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Code Call Predict API With Data Set</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605753998"/>
                  </a:ext>
                </a:extLst>
              </a:tr>
              <a:tr h="274904">
                <a:tc>
                  <a:txBody>
                    <a:bodyPr/>
                    <a:lstStyle/>
                    <a:p>
                      <a:pPr algn="ctr" fontAlgn="ctr"/>
                      <a:r>
                        <a:rPr lang="en-US" sz="900" b="0" i="0" u="none" strike="noStrike">
                          <a:solidFill>
                            <a:srgbClr val="000000"/>
                          </a:solidFill>
                          <a:effectLst/>
                          <a:latin typeface="Calibri" panose="020F0502020204030204" pitchFamily="34" charset="0"/>
                        </a:rPr>
                        <a:t>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Refactor Question and Question Answer and Household Survey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54539125"/>
                  </a:ext>
                </a:extLst>
              </a:tr>
              <a:tr h="237226">
                <a:tc>
                  <a:txBody>
                    <a:bodyPr/>
                    <a:lstStyle/>
                    <a:p>
                      <a:pPr algn="ctr" fontAlgn="ctr"/>
                      <a:r>
                        <a:rPr lang="en-US" sz="900" b="0" i="0" u="none" strike="noStrike">
                          <a:solidFill>
                            <a:srgbClr val="000000"/>
                          </a:solidFill>
                          <a:effectLst/>
                          <a:latin typeface="Calibri" panose="020F050202020403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Download Data Set Feature For Web Application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437824061"/>
                  </a:ext>
                </a:extLst>
              </a:tr>
              <a:tr h="237226">
                <a:tc>
                  <a:txBody>
                    <a:bodyPr/>
                    <a:lstStyle/>
                    <a:p>
                      <a:pPr algn="ctr" fontAlgn="ctr"/>
                      <a:r>
                        <a:rPr lang="en-US" sz="900" b="0" i="0" u="none" strike="noStrike">
                          <a:solidFill>
                            <a:srgbClr val="000000"/>
                          </a:solidFill>
                          <a:effectLst/>
                          <a:latin typeface="Calibri" panose="020F0502020204030204" pitchFamily="34" charset="0"/>
                        </a:rPr>
                        <a:t>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Code Notification API</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00806006"/>
                  </a:ext>
                </a:extLst>
              </a:tr>
              <a:tr h="237226">
                <a:tc>
                  <a:txBody>
                    <a:bodyPr/>
                    <a:lstStyle/>
                    <a:p>
                      <a:pPr algn="ctr" fontAlgn="ctr"/>
                      <a:r>
                        <a:rPr lang="en-US" sz="900" b="0" i="0" u="none" strike="noStrike">
                          <a:solidFill>
                            <a:srgbClr val="000000"/>
                          </a:solidFill>
                          <a:effectLst/>
                          <a:latin typeface="Calibri" panose="020F0502020204030204" pitchFamily="34" charset="0"/>
                        </a:rPr>
                        <a:t>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PB09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Notification Feature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08880513"/>
                  </a:ext>
                </a:extLst>
              </a:tr>
              <a:tr h="237226">
                <a:tc>
                  <a:txBody>
                    <a:bodyPr/>
                    <a:lstStyle/>
                    <a:p>
                      <a:pPr algn="ctr" fontAlgn="ctr"/>
                      <a:r>
                        <a:rPr lang="en-US" sz="900" b="0" i="0" u="none" strike="noStrike">
                          <a:solidFill>
                            <a:srgbClr val="000000"/>
                          </a:solidFill>
                          <a:effectLst/>
                          <a:latin typeface="Calibri" panose="020F0502020204030204" pitchFamily="34" charset="0"/>
                        </a:rPr>
                        <a:t>5.10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it-IT" sz="900" b="0" i="0" u="none" strike="noStrike">
                          <a:solidFill>
                            <a:srgbClr val="000000"/>
                          </a:solidFill>
                          <a:effectLst/>
                          <a:latin typeface="Calibri" panose="020F0502020204030204" pitchFamily="34" charset="0"/>
                        </a:rPr>
                        <a:t>[AI] Deploy Model To Server</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Huy</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4B08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425098549"/>
                  </a:ext>
                </a:extLst>
              </a:tr>
              <a:tr h="237226">
                <a:tc>
                  <a:txBody>
                    <a:bodyPr/>
                    <a:lstStyle/>
                    <a:p>
                      <a:pPr algn="ctr" fontAlgn="ctr"/>
                      <a:r>
                        <a:rPr lang="en-US" sz="900" b="0" i="0" u="none" strike="noStrike">
                          <a:solidFill>
                            <a:srgbClr val="000000"/>
                          </a:solidFill>
                          <a:effectLst/>
                          <a:latin typeface="Calibri" panose="020F0502020204030204" pitchFamily="34" charset="0"/>
                        </a:rPr>
                        <a:t>5.11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[BE] Deploy Backend To Server</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Nhan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extLst>
                  <a:ext uri="{0D108BD9-81ED-4DB2-BD59-A6C34878D82A}">
                    <a16:rowId xmlns:a16="http://schemas.microsoft.com/office/drawing/2014/main" val="2041236510"/>
                  </a:ext>
                </a:extLst>
              </a:tr>
              <a:tr h="237226">
                <a:tc>
                  <a:txBody>
                    <a:bodyPr/>
                    <a:lstStyle/>
                    <a:p>
                      <a:pPr algn="ctr" fontAlgn="ctr"/>
                      <a:r>
                        <a:rPr lang="en-US" sz="900" b="0" i="0" u="none" strike="noStrike">
                          <a:solidFill>
                            <a:srgbClr val="000000"/>
                          </a:solidFill>
                          <a:effectLst/>
                          <a:latin typeface="Calibri" panose="020F0502020204030204" pitchFamily="34" charset="0"/>
                        </a:rPr>
                        <a:t>5.12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Code Fillter For Pollution Types</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Phuc</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05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29760556"/>
                  </a:ext>
                </a:extLst>
              </a:tr>
              <a:tr h="237226">
                <a:tc>
                  <a:txBody>
                    <a:bodyPr/>
                    <a:lstStyle/>
                    <a:p>
                      <a:pPr algn="ctr" fontAlgn="ctr"/>
                      <a:r>
                        <a:rPr lang="en-US" sz="900" b="0" i="0" u="none" strike="noStrike">
                          <a:solidFill>
                            <a:srgbClr val="000000"/>
                          </a:solidFill>
                          <a:effectLst/>
                          <a:latin typeface="Calibri" panose="020F0502020204030204" pitchFamily="34" charset="0"/>
                        </a:rPr>
                        <a:t>5.13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PB15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 Deploy New Version To Store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Ca</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Done</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BFBFBF"/>
                      </a:solidFill>
                      <a:prstDash val="solid"/>
                      <a:round/>
                      <a:headEnd type="none" w="med" len="med"/>
                      <a:tailEnd type="none" w="med" len="med"/>
                    </a:lnB>
                    <a:solidFill>
                      <a:srgbClr val="00B0F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77967223"/>
                  </a:ext>
                </a:extLst>
              </a:tr>
              <a:tr h="237226">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a:noFill/>
                    </a:lnB>
                    <a:solidFill>
                      <a:srgbClr val="D6DCE4"/>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extLst>
                  <a:ext uri="{0D108BD9-81ED-4DB2-BD59-A6C34878D82A}">
                    <a16:rowId xmlns:a16="http://schemas.microsoft.com/office/drawing/2014/main" val="1511504938"/>
                  </a:ext>
                </a:extLst>
              </a:tr>
              <a:tr h="237226">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Total</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40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898172085"/>
                  </a:ext>
                </a:extLst>
              </a:tr>
              <a:tr h="237226">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195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195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175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145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145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145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95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001020120"/>
                  </a:ext>
                </a:extLst>
              </a:tr>
              <a:tr h="237226">
                <a:tc>
                  <a:txBody>
                    <a:bodyPr/>
                    <a:lstStyle/>
                    <a:p>
                      <a:pPr algn="ctr" fontAlgn="ctr"/>
                      <a:r>
                        <a:rPr lang="en-US" sz="9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2F2F2"/>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BFBFBF"/>
                      </a:solidFill>
                      <a:prstDash val="solid"/>
                      <a:round/>
                      <a:headEnd type="none" w="med" len="med"/>
                      <a:tailEnd type="none" w="med" len="med"/>
                    </a:lnR>
                    <a:lnT>
                      <a:noFill/>
                    </a:lnT>
                    <a:lnB>
                      <a:noFill/>
                    </a:lnB>
                    <a:solidFill>
                      <a:srgbClr val="F2F2F2"/>
                    </a:solidFill>
                  </a:tcPr>
                </a:tc>
                <a:tc>
                  <a:txBody>
                    <a:bodyPr/>
                    <a:lstStyle/>
                    <a:p>
                      <a:pPr algn="r" fontAlgn="b"/>
                      <a:r>
                        <a:rPr lang="en-US" sz="900" b="1" i="0" u="none" strike="noStrike">
                          <a:solidFill>
                            <a:srgbClr val="000000"/>
                          </a:solidFill>
                          <a:effectLst/>
                          <a:latin typeface="Calibri" panose="020F0502020204030204" pitchFamily="34" charset="0"/>
                        </a:rPr>
                        <a:t>Ideal Burn down</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218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202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187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171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156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140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125</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109</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93</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78</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31</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panose="020F0502020204030204" pitchFamily="34" charset="0"/>
                        </a:rPr>
                        <a:t>16</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708934103"/>
                  </a:ext>
                </a:extLst>
              </a:tr>
            </a:tbl>
          </a:graphicData>
        </a:graphic>
      </p:graphicFrame>
    </p:spTree>
    <p:extLst>
      <p:ext uri="{BB962C8B-B14F-4D97-AF65-F5344CB8AC3E}">
        <p14:creationId xmlns:p14="http://schemas.microsoft.com/office/powerpoint/2010/main" val="41507257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800493" cy="523220"/>
          </a:xfrm>
          <a:prstGeom prst="rect">
            <a:avLst/>
          </a:prstGeom>
          <a:noFill/>
        </p:spPr>
        <p:txBody>
          <a:bodyPr wrap="none" rtlCol="0">
            <a:spAutoFit/>
          </a:bodyPr>
          <a:lstStyle/>
          <a:p>
            <a:r>
              <a:rPr lang="en-US" altLang="zh-CN" sz="2800" b="1" dirty="0">
                <a:solidFill>
                  <a:srgbClr val="1D4251"/>
                </a:solidFill>
                <a:cs typeface="+mn-ea"/>
                <a:sym typeface="+mn-lt"/>
              </a:rPr>
              <a:t>SPRINT 5</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6" name="Chart 5">
            <a:extLst>
              <a:ext uri="{FF2B5EF4-FFF2-40B4-BE49-F238E27FC236}">
                <a16:creationId xmlns:a16="http://schemas.microsoft.com/office/drawing/2014/main" id="{3DFCE34A-7C51-8F8D-5C76-9DF770C375F1}"/>
              </a:ext>
            </a:extLst>
          </p:cNvPr>
          <p:cNvGraphicFramePr/>
          <p:nvPr>
            <p:extLst>
              <p:ext uri="{D42A27DB-BD31-4B8C-83A1-F6EECF244321}">
                <p14:modId xmlns:p14="http://schemas.microsoft.com/office/powerpoint/2010/main" val="1099454094"/>
              </p:ext>
            </p:extLst>
          </p:nvPr>
        </p:nvGraphicFramePr>
        <p:xfrm>
          <a:off x="8280000" y="2880000"/>
          <a:ext cx="396000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63E1D012-71AC-4644-81D6-901E0581B43B}"/>
              </a:ext>
            </a:extLst>
          </p:cNvPr>
          <p:cNvGraphicFramePr>
            <a:graphicFrameLocks/>
          </p:cNvGraphicFramePr>
          <p:nvPr>
            <p:extLst>
              <p:ext uri="{D42A27DB-BD31-4B8C-83A1-F6EECF244321}">
                <p14:modId xmlns:p14="http://schemas.microsoft.com/office/powerpoint/2010/main" val="784128094"/>
              </p:ext>
            </p:extLst>
          </p:nvPr>
        </p:nvGraphicFramePr>
        <p:xfrm>
          <a:off x="0" y="1080000"/>
          <a:ext cx="864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402758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6" grpId="0">
        <p:bldAsOne/>
      </p:bldGraphic>
      <p:bldGraphic spid="2"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6242991" cy="523220"/>
          </a:xfrm>
          <a:prstGeom prst="rect">
            <a:avLst/>
          </a:prstGeom>
          <a:noFill/>
        </p:spPr>
        <p:txBody>
          <a:bodyPr wrap="none" rtlCol="0">
            <a:spAutoFit/>
          </a:bodyPr>
          <a:lstStyle/>
          <a:p>
            <a:r>
              <a:rPr lang="en-US" altLang="zh-CN" sz="2800" b="1" dirty="0">
                <a:solidFill>
                  <a:srgbClr val="1D4251"/>
                </a:solidFill>
                <a:cs typeface="+mn-ea"/>
                <a:sym typeface="+mn-lt"/>
              </a:rPr>
              <a:t>COMMUNICATION METHODOLOGY</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5" name="Table 4">
            <a:extLst>
              <a:ext uri="{FF2B5EF4-FFF2-40B4-BE49-F238E27FC236}">
                <a16:creationId xmlns:a16="http://schemas.microsoft.com/office/drawing/2014/main" id="{A25CE91F-D100-B21F-690F-9652E54D2B75}"/>
              </a:ext>
            </a:extLst>
          </p:cNvPr>
          <p:cNvGraphicFramePr>
            <a:graphicFrameLocks noGrp="1"/>
          </p:cNvGraphicFramePr>
          <p:nvPr>
            <p:extLst>
              <p:ext uri="{D42A27DB-BD31-4B8C-83A1-F6EECF244321}">
                <p14:modId xmlns:p14="http://schemas.microsoft.com/office/powerpoint/2010/main" val="441073427"/>
              </p:ext>
            </p:extLst>
          </p:nvPr>
        </p:nvGraphicFramePr>
        <p:xfrm>
          <a:off x="1869280" y="1658302"/>
          <a:ext cx="8453439" cy="3541395"/>
        </p:xfrm>
        <a:graphic>
          <a:graphicData uri="http://schemas.openxmlformats.org/drawingml/2006/table">
            <a:tbl>
              <a:tblPr>
                <a:tableStyleId>{5C22544A-7EE6-4342-B048-85BDC9FD1C3A}</a:tableStyleId>
              </a:tblPr>
              <a:tblGrid>
                <a:gridCol w="1641658">
                  <a:extLst>
                    <a:ext uri="{9D8B030D-6E8A-4147-A177-3AD203B41FA5}">
                      <a16:colId xmlns:a16="http://schemas.microsoft.com/office/drawing/2014/main" val="2646555145"/>
                    </a:ext>
                  </a:extLst>
                </a:gridCol>
                <a:gridCol w="2713554">
                  <a:extLst>
                    <a:ext uri="{9D8B030D-6E8A-4147-A177-3AD203B41FA5}">
                      <a16:colId xmlns:a16="http://schemas.microsoft.com/office/drawing/2014/main" val="4002640257"/>
                    </a:ext>
                  </a:extLst>
                </a:gridCol>
                <a:gridCol w="1611226">
                  <a:extLst>
                    <a:ext uri="{9D8B030D-6E8A-4147-A177-3AD203B41FA5}">
                      <a16:colId xmlns:a16="http://schemas.microsoft.com/office/drawing/2014/main" val="1370740065"/>
                    </a:ext>
                  </a:extLst>
                </a:gridCol>
                <a:gridCol w="2487001">
                  <a:extLst>
                    <a:ext uri="{9D8B030D-6E8A-4147-A177-3AD203B41FA5}">
                      <a16:colId xmlns:a16="http://schemas.microsoft.com/office/drawing/2014/main" val="2199093709"/>
                    </a:ext>
                  </a:extLst>
                </a:gridCol>
              </a:tblGrid>
              <a:tr h="1180465">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Audience/ Attendees</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Topic/ Deliverable</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Frequency</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Method</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60959582"/>
                  </a:ext>
                </a:extLst>
              </a:tr>
              <a:tr h="1180465">
                <a:tc>
                  <a:txBody>
                    <a:bodyPr/>
                    <a:lstStyle/>
                    <a:p>
                      <a:pPr algn="ctr">
                        <a:lnSpc>
                          <a:spcPct val="150000"/>
                        </a:lnSpc>
                        <a:spcAft>
                          <a:spcPts val="800"/>
                        </a:spcAft>
                      </a:pPr>
                      <a:r>
                        <a:rPr lang="en-US" sz="1600" dirty="0">
                          <a:effectLst/>
                          <a:latin typeface="Times New Roman" panose="02020603050405020304" pitchFamily="18" charset="0"/>
                          <a:cs typeface="Times New Roman" panose="02020603050405020304" pitchFamily="18" charset="0"/>
                        </a:rPr>
                        <a:t>Mentor and Team member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effectLst/>
                          <a:latin typeface="Times New Roman" panose="02020603050405020304" pitchFamily="18" charset="0"/>
                          <a:cs typeface="Times New Roman" panose="02020603050405020304" pitchFamily="18" charset="0"/>
                        </a:rPr>
                        <a:t>Project Progress Review</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effectLst/>
                          <a:latin typeface="Times New Roman" panose="02020603050405020304" pitchFamily="18" charset="0"/>
                          <a:cs typeface="Times New Roman" panose="02020603050405020304" pitchFamily="18" charset="0"/>
                        </a:rPr>
                        <a:t>Weekly</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effectLst/>
                          <a:latin typeface="Times New Roman" panose="02020603050405020304" pitchFamily="18" charset="0"/>
                          <a:cs typeface="Times New Roman" panose="02020603050405020304" pitchFamily="18" charset="0"/>
                        </a:rPr>
                        <a:t>Skype Meeting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346495"/>
                  </a:ext>
                </a:extLst>
              </a:tr>
              <a:tr h="1180465">
                <a:tc>
                  <a:txBody>
                    <a:bodyPr/>
                    <a:lstStyle/>
                    <a:p>
                      <a:pPr algn="ctr">
                        <a:lnSpc>
                          <a:spcPct val="150000"/>
                        </a:lnSpc>
                        <a:spcAft>
                          <a:spcPts val="800"/>
                        </a:spcAft>
                      </a:pPr>
                      <a:r>
                        <a:rPr lang="en-US" sz="1600" dirty="0">
                          <a:effectLst/>
                          <a:latin typeface="Times New Roman" panose="02020603050405020304" pitchFamily="18" charset="0"/>
                          <a:cs typeface="Times New Roman" panose="02020603050405020304" pitchFamily="18" charset="0"/>
                        </a:rPr>
                        <a:t>Team Member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effectLst/>
                          <a:latin typeface="Times New Roman" panose="02020603050405020304" pitchFamily="18" charset="0"/>
                          <a:cs typeface="Times New Roman" panose="02020603050405020304" pitchFamily="18" charset="0"/>
                        </a:rPr>
                        <a:t>Project Progress Review and Daily Meeting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effectLst/>
                          <a:latin typeface="Times New Roman" panose="02020603050405020304" pitchFamily="18" charset="0"/>
                          <a:cs typeface="Times New Roman" panose="02020603050405020304" pitchFamily="18" charset="0"/>
                        </a:rPr>
                        <a:t>Every 2-3 days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effectLst/>
                          <a:latin typeface="Times New Roman" panose="02020603050405020304" pitchFamily="18" charset="0"/>
                          <a:cs typeface="Times New Roman" panose="02020603050405020304" pitchFamily="18" charset="0"/>
                        </a:rPr>
                        <a:t>Remotely, Face to Face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1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762271"/>
                  </a:ext>
                </a:extLst>
              </a:tr>
            </a:tbl>
          </a:graphicData>
        </a:graphic>
      </p:graphicFrame>
    </p:spTree>
    <p:extLst>
      <p:ext uri="{BB962C8B-B14F-4D97-AF65-F5344CB8AC3E}">
        <p14:creationId xmlns:p14="http://schemas.microsoft.com/office/powerpoint/2010/main" val="18110002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1650"/>
                            </p:stCondLst>
                            <p:childTnLst>
                              <p:par>
                                <p:cTn id="11" presetID="22"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2799164" cy="523220"/>
          </a:xfrm>
          <a:prstGeom prst="rect">
            <a:avLst/>
          </a:prstGeom>
          <a:noFill/>
        </p:spPr>
        <p:txBody>
          <a:bodyPr wrap="none" rtlCol="0">
            <a:spAutoFit/>
          </a:bodyPr>
          <a:lstStyle/>
          <a:p>
            <a:r>
              <a:rPr lang="en-US" altLang="zh-CN" sz="2800" b="1" dirty="0">
                <a:solidFill>
                  <a:srgbClr val="1D4251"/>
                </a:solidFill>
                <a:cs typeface="+mn-ea"/>
                <a:sym typeface="+mn-lt"/>
              </a:rPr>
              <a:t>MANAGEMENT</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2" name="Table 1">
            <a:extLst>
              <a:ext uri="{FF2B5EF4-FFF2-40B4-BE49-F238E27FC236}">
                <a16:creationId xmlns:a16="http://schemas.microsoft.com/office/drawing/2014/main" id="{F4C4731F-21AA-8C60-F76F-3C289B4C499A}"/>
              </a:ext>
            </a:extLst>
          </p:cNvPr>
          <p:cNvGraphicFramePr>
            <a:graphicFrameLocks noGrp="1"/>
          </p:cNvGraphicFramePr>
          <p:nvPr>
            <p:extLst>
              <p:ext uri="{D42A27DB-BD31-4B8C-83A1-F6EECF244321}">
                <p14:modId xmlns:p14="http://schemas.microsoft.com/office/powerpoint/2010/main" val="858235073"/>
              </p:ext>
            </p:extLst>
          </p:nvPr>
        </p:nvGraphicFramePr>
        <p:xfrm>
          <a:off x="442912" y="1119504"/>
          <a:ext cx="11306175" cy="4618991"/>
        </p:xfrm>
        <a:graphic>
          <a:graphicData uri="http://schemas.openxmlformats.org/drawingml/2006/table">
            <a:tbl>
              <a:tblPr bandRow="1">
                <a:tableStyleId>{5C22544A-7EE6-4342-B048-85BDC9FD1C3A}</a:tableStyleId>
              </a:tblPr>
              <a:tblGrid>
                <a:gridCol w="1221067">
                  <a:extLst>
                    <a:ext uri="{9D8B030D-6E8A-4147-A177-3AD203B41FA5}">
                      <a16:colId xmlns:a16="http://schemas.microsoft.com/office/drawing/2014/main" val="3609554727"/>
                    </a:ext>
                  </a:extLst>
                </a:gridCol>
                <a:gridCol w="3018749">
                  <a:extLst>
                    <a:ext uri="{9D8B030D-6E8A-4147-A177-3AD203B41FA5}">
                      <a16:colId xmlns:a16="http://schemas.microsoft.com/office/drawing/2014/main" val="1683099403"/>
                    </a:ext>
                  </a:extLst>
                </a:gridCol>
                <a:gridCol w="7066359">
                  <a:extLst>
                    <a:ext uri="{9D8B030D-6E8A-4147-A177-3AD203B41FA5}">
                      <a16:colId xmlns:a16="http://schemas.microsoft.com/office/drawing/2014/main" val="3161971157"/>
                    </a:ext>
                  </a:extLst>
                </a:gridCol>
              </a:tblGrid>
              <a:tr h="353567">
                <a:tc>
                  <a:txBody>
                    <a:bodyPr/>
                    <a:lstStyle/>
                    <a:p>
                      <a:pPr algn="ctr">
                        <a:lnSpc>
                          <a:spcPct val="150000"/>
                        </a:lnSpc>
                        <a:spcBef>
                          <a:spcPts val="500"/>
                        </a:spcBef>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No</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Tool</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Content</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737280826"/>
                  </a:ext>
                </a:extLst>
              </a:tr>
              <a:tr h="708793">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Trello/Excel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Track member activities.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8932910"/>
                  </a:ext>
                </a:extLst>
              </a:tr>
              <a:tr h="708793">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Google Document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Track the changing of documents &amp; manage versions of documents.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077700"/>
                  </a:ext>
                </a:extLst>
              </a:tr>
              <a:tr h="353567">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GitHub</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Repositories for source code version management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730100"/>
                  </a:ext>
                </a:extLst>
              </a:tr>
              <a:tr h="1787137">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Weekly Meeting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Hold a meeting every week to assign tasks to each member.</a:t>
                      </a:r>
                    </a:p>
                    <a:p>
                      <a:pP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If there are some emergencies but we cannot sit together then we can use Facebook to discuss online.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6127183"/>
                  </a:ext>
                </a:extLst>
              </a:tr>
              <a:tr h="353567">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Google Drive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Store document resources and designed components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101202"/>
                  </a:ext>
                </a:extLst>
              </a:tr>
              <a:tr h="353567">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6</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Messenger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Discuss online, stream and share problems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257" marR="3825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1349256"/>
                  </a:ext>
                </a:extLst>
              </a:tr>
            </a:tbl>
          </a:graphicData>
        </a:graphic>
      </p:graphicFrame>
    </p:spTree>
    <p:extLst>
      <p:ext uri="{BB962C8B-B14F-4D97-AF65-F5344CB8AC3E}">
        <p14:creationId xmlns:p14="http://schemas.microsoft.com/office/powerpoint/2010/main" val="13065485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95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1701107" cy="523220"/>
          </a:xfrm>
          <a:prstGeom prst="rect">
            <a:avLst/>
          </a:prstGeom>
          <a:noFill/>
        </p:spPr>
        <p:txBody>
          <a:bodyPr wrap="none" rtlCol="0">
            <a:spAutoFit/>
          </a:bodyPr>
          <a:lstStyle/>
          <a:p>
            <a:r>
              <a:rPr lang="en-US" altLang="zh-CN" sz="2800" b="1" dirty="0">
                <a:solidFill>
                  <a:srgbClr val="1D4251"/>
                </a:solidFill>
                <a:cs typeface="+mn-ea"/>
                <a:sym typeface="+mn-lt"/>
              </a:rPr>
              <a:t>BUDGET</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5" name="Table 4">
            <a:extLst>
              <a:ext uri="{FF2B5EF4-FFF2-40B4-BE49-F238E27FC236}">
                <a16:creationId xmlns:a16="http://schemas.microsoft.com/office/drawing/2014/main" id="{BF179DC9-E511-273E-7ACA-25A5614B656F}"/>
              </a:ext>
            </a:extLst>
          </p:cNvPr>
          <p:cNvGraphicFramePr>
            <a:graphicFrameLocks noGrp="1"/>
          </p:cNvGraphicFramePr>
          <p:nvPr>
            <p:extLst>
              <p:ext uri="{D42A27DB-BD31-4B8C-83A1-F6EECF244321}">
                <p14:modId xmlns:p14="http://schemas.microsoft.com/office/powerpoint/2010/main" val="3354149623"/>
              </p:ext>
            </p:extLst>
          </p:nvPr>
        </p:nvGraphicFramePr>
        <p:xfrm>
          <a:off x="1133475" y="1487805"/>
          <a:ext cx="9925050" cy="3882390"/>
        </p:xfrm>
        <a:graphic>
          <a:graphicData uri="http://schemas.openxmlformats.org/drawingml/2006/table">
            <a:tbl>
              <a:tblPr bandRow="1">
                <a:tableStyleId>{5C22544A-7EE6-4342-B048-85BDC9FD1C3A}</a:tableStyleId>
              </a:tblPr>
              <a:tblGrid>
                <a:gridCol w="905166">
                  <a:extLst>
                    <a:ext uri="{9D8B030D-6E8A-4147-A177-3AD203B41FA5}">
                      <a16:colId xmlns:a16="http://schemas.microsoft.com/office/drawing/2014/main" val="2773749122"/>
                    </a:ext>
                  </a:extLst>
                </a:gridCol>
                <a:gridCol w="2437591">
                  <a:extLst>
                    <a:ext uri="{9D8B030D-6E8A-4147-A177-3AD203B41FA5}">
                      <a16:colId xmlns:a16="http://schemas.microsoft.com/office/drawing/2014/main" val="2493176896"/>
                    </a:ext>
                  </a:extLst>
                </a:gridCol>
                <a:gridCol w="1921489">
                  <a:extLst>
                    <a:ext uri="{9D8B030D-6E8A-4147-A177-3AD203B41FA5}">
                      <a16:colId xmlns:a16="http://schemas.microsoft.com/office/drawing/2014/main" val="1723664065"/>
                    </a:ext>
                  </a:extLst>
                </a:gridCol>
                <a:gridCol w="1941340">
                  <a:extLst>
                    <a:ext uri="{9D8B030D-6E8A-4147-A177-3AD203B41FA5}">
                      <a16:colId xmlns:a16="http://schemas.microsoft.com/office/drawing/2014/main" val="1386981641"/>
                    </a:ext>
                  </a:extLst>
                </a:gridCol>
                <a:gridCol w="2719464">
                  <a:extLst>
                    <a:ext uri="{9D8B030D-6E8A-4147-A177-3AD203B41FA5}">
                      <a16:colId xmlns:a16="http://schemas.microsoft.com/office/drawing/2014/main" val="4086014047"/>
                    </a:ext>
                  </a:extLst>
                </a:gridCol>
              </a:tblGrid>
              <a:tr h="747299">
                <a:tc>
                  <a:txBody>
                    <a:bodyPr/>
                    <a:lstStyle/>
                    <a:p>
                      <a:pPr algn="ctr">
                        <a:lnSpc>
                          <a:spcPct val="150000"/>
                        </a:lnSpc>
                        <a:spcBef>
                          <a:spcPts val="500"/>
                        </a:spcBef>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No</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Criteria</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Price</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Amount</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Total (USD)</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106103449"/>
                  </a:ext>
                </a:extLst>
              </a:tr>
              <a:tr h="610293">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Working hours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a:solidFill>
                            <a:srgbClr val="000000"/>
                          </a:solidFill>
                          <a:effectLst/>
                          <a:latin typeface="Times New Roman" panose="02020603050405020304" pitchFamily="18" charset="0"/>
                          <a:ea typeface="Times New Roman" panose="02020603050405020304" pitchFamily="18" charset="0"/>
                        </a:rPr>
                        <a:t>$ 2</a:t>
                      </a:r>
                      <a:endParaRPr lang="en-US" sz="1600">
                        <a:effectLst/>
                        <a:latin typeface="Times New Roman" panose="02020603050405020304" pitchFamily="18" charset="0"/>
                        <a:ea typeface="Batang" panose="02030600000101010101" pitchFamily="18"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2188</a:t>
                      </a:r>
                      <a:endParaRPr lang="en-US" sz="1600" dirty="0">
                        <a:effectLst/>
                        <a:latin typeface="Times New Roman" panose="02020603050405020304" pitchFamily="18" charset="0"/>
                        <a:ea typeface="Batang" panose="02030600000101010101" pitchFamily="18"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$ 4376</a:t>
                      </a:r>
                      <a:endParaRPr lang="en-US" sz="1600" dirty="0">
                        <a:effectLst/>
                        <a:latin typeface="Times New Roman" panose="02020603050405020304" pitchFamily="18" charset="0"/>
                        <a:ea typeface="Batang" panose="02030600000101010101" pitchFamily="18"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9086120"/>
                  </a:ext>
                </a:extLst>
              </a:tr>
              <a:tr h="1304212">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Online server and services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$ 100</a:t>
                      </a:r>
                      <a:endParaRPr lang="en-US" sz="1600" dirty="0">
                        <a:effectLst/>
                        <a:latin typeface="Times New Roman" panose="02020603050405020304" pitchFamily="18" charset="0"/>
                        <a:ea typeface="Batang" panose="02030600000101010101" pitchFamily="18"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5</a:t>
                      </a:r>
                      <a:endParaRPr lang="en-US" sz="1600" dirty="0">
                        <a:effectLst/>
                        <a:latin typeface="Times New Roman" panose="02020603050405020304" pitchFamily="18" charset="0"/>
                        <a:ea typeface="Batang" panose="02030600000101010101" pitchFamily="18"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$ 500</a:t>
                      </a:r>
                      <a:endParaRPr lang="en-US" sz="1600" dirty="0">
                        <a:effectLst/>
                        <a:latin typeface="Times New Roman" panose="02020603050405020304" pitchFamily="18" charset="0"/>
                        <a:ea typeface="Batang" panose="02030600000101010101" pitchFamily="18"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8923868"/>
                  </a:ext>
                </a:extLst>
              </a:tr>
              <a:tr h="610293">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Party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$ 150</a:t>
                      </a:r>
                      <a:endParaRPr lang="en-US" sz="1600" dirty="0">
                        <a:effectLst/>
                        <a:latin typeface="Times New Roman" panose="02020603050405020304" pitchFamily="18" charset="0"/>
                        <a:ea typeface="Batang" panose="02030600000101010101" pitchFamily="18"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2</a:t>
                      </a:r>
                      <a:endParaRPr lang="en-US" sz="1600" dirty="0">
                        <a:effectLst/>
                        <a:latin typeface="Times New Roman" panose="02020603050405020304" pitchFamily="18" charset="0"/>
                        <a:ea typeface="Batang" panose="02030600000101010101" pitchFamily="18"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effectLst/>
                          <a:latin typeface="Times New Roman" panose="02020603050405020304" pitchFamily="18" charset="0"/>
                          <a:ea typeface="Times New Roman" panose="02020603050405020304" pitchFamily="18" charset="0"/>
                        </a:rPr>
                        <a:t>$ 300</a:t>
                      </a:r>
                      <a:endParaRPr lang="en-US" sz="1600" dirty="0">
                        <a:effectLst/>
                        <a:latin typeface="Times New Roman" panose="02020603050405020304" pitchFamily="18" charset="0"/>
                        <a:ea typeface="Batang" panose="02030600000101010101" pitchFamily="18"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3762572"/>
                  </a:ext>
                </a:extLst>
              </a:tr>
              <a:tr h="610293">
                <a:tc gridSpan="4">
                  <a:txBody>
                    <a:bodyPr/>
                    <a:lstStyle/>
                    <a:p>
                      <a:pPr algn="ctr">
                        <a:lnSpc>
                          <a:spcPct val="150000"/>
                        </a:lnSpc>
                        <a:spcBef>
                          <a:spcPts val="500"/>
                        </a:spcBef>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Total cost</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ct val="150000"/>
                        </a:lnSpc>
                        <a:spcBef>
                          <a:spcPts val="500"/>
                        </a:spcBef>
                        <a:spcAft>
                          <a:spcPts val="800"/>
                        </a:spcAft>
                      </a:pPr>
                      <a:r>
                        <a:rPr lang="en-US" sz="1600" b="1" dirty="0">
                          <a:effectLst/>
                          <a:latin typeface="Times New Roman" panose="02020603050405020304" pitchFamily="18" charset="0"/>
                          <a:cs typeface="Times New Roman" panose="02020603050405020304" pitchFamily="18" charset="0"/>
                        </a:rPr>
                        <a:t>$ 5176</a:t>
                      </a:r>
                      <a:endPar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9743224"/>
                  </a:ext>
                </a:extLst>
              </a:tr>
            </a:tbl>
          </a:graphicData>
        </a:graphic>
      </p:graphicFrame>
    </p:spTree>
    <p:extLst>
      <p:ext uri="{BB962C8B-B14F-4D97-AF65-F5344CB8AC3E}">
        <p14:creationId xmlns:p14="http://schemas.microsoft.com/office/powerpoint/2010/main" val="39067646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8BD70FB8-6342-DCD2-A5DE-1904F48A092A}"/>
              </a:ext>
            </a:extLst>
          </p:cNvPr>
          <p:cNvSpPr txBox="1"/>
          <p:nvPr/>
        </p:nvSpPr>
        <p:spPr>
          <a:xfrm>
            <a:off x="604663" y="184322"/>
            <a:ext cx="4692310" cy="523220"/>
          </a:xfrm>
          <a:prstGeom prst="rect">
            <a:avLst/>
          </a:prstGeom>
          <a:noFill/>
        </p:spPr>
        <p:txBody>
          <a:bodyPr wrap="none" rtlCol="0">
            <a:spAutoFit/>
          </a:bodyPr>
          <a:lstStyle/>
          <a:p>
            <a:r>
              <a:rPr lang="en-US" altLang="zh-CN" sz="2800" b="1" dirty="0">
                <a:solidFill>
                  <a:srgbClr val="1D4251"/>
                </a:solidFill>
                <a:cs typeface="+mn-ea"/>
                <a:sym typeface="+mn-lt"/>
              </a:rPr>
              <a:t>BUDGET USING COCOMO</a:t>
            </a:r>
          </a:p>
        </p:txBody>
      </p:sp>
      <p:pic>
        <p:nvPicPr>
          <p:cNvPr id="4" name="Picture 3">
            <a:extLst>
              <a:ext uri="{FF2B5EF4-FFF2-40B4-BE49-F238E27FC236}">
                <a16:creationId xmlns:a16="http://schemas.microsoft.com/office/drawing/2014/main" id="{AA688090-EBBA-C521-CBD6-4575AE22B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2" name="Table 1">
            <a:extLst>
              <a:ext uri="{FF2B5EF4-FFF2-40B4-BE49-F238E27FC236}">
                <a16:creationId xmlns:a16="http://schemas.microsoft.com/office/drawing/2014/main" id="{0312CD32-6EE4-3A2C-014A-488D7ECB77BC}"/>
              </a:ext>
            </a:extLst>
          </p:cNvPr>
          <p:cNvGraphicFramePr>
            <a:graphicFrameLocks noGrp="1"/>
          </p:cNvGraphicFramePr>
          <p:nvPr>
            <p:extLst>
              <p:ext uri="{D42A27DB-BD31-4B8C-83A1-F6EECF244321}">
                <p14:modId xmlns:p14="http://schemas.microsoft.com/office/powerpoint/2010/main" val="2837934942"/>
              </p:ext>
            </p:extLst>
          </p:nvPr>
        </p:nvGraphicFramePr>
        <p:xfrm>
          <a:off x="937736" y="1185169"/>
          <a:ext cx="10316528" cy="4487662"/>
        </p:xfrm>
        <a:graphic>
          <a:graphicData uri="http://schemas.openxmlformats.org/drawingml/2006/table">
            <a:tbl>
              <a:tblPr firstRow="1" firstCol="1" bandRow="1">
                <a:tableStyleId>{5C22544A-7EE6-4342-B048-85BDC9FD1C3A}</a:tableStyleId>
              </a:tblPr>
              <a:tblGrid>
                <a:gridCol w="1504151">
                  <a:extLst>
                    <a:ext uri="{9D8B030D-6E8A-4147-A177-3AD203B41FA5}">
                      <a16:colId xmlns:a16="http://schemas.microsoft.com/office/drawing/2014/main" val="720826370"/>
                    </a:ext>
                  </a:extLst>
                </a:gridCol>
                <a:gridCol w="3045437">
                  <a:extLst>
                    <a:ext uri="{9D8B030D-6E8A-4147-A177-3AD203B41FA5}">
                      <a16:colId xmlns:a16="http://schemas.microsoft.com/office/drawing/2014/main" val="1638802256"/>
                    </a:ext>
                  </a:extLst>
                </a:gridCol>
                <a:gridCol w="1646519">
                  <a:extLst>
                    <a:ext uri="{9D8B030D-6E8A-4147-A177-3AD203B41FA5}">
                      <a16:colId xmlns:a16="http://schemas.microsoft.com/office/drawing/2014/main" val="2466921711"/>
                    </a:ext>
                  </a:extLst>
                </a:gridCol>
                <a:gridCol w="1844595">
                  <a:extLst>
                    <a:ext uri="{9D8B030D-6E8A-4147-A177-3AD203B41FA5}">
                      <a16:colId xmlns:a16="http://schemas.microsoft.com/office/drawing/2014/main" val="2790592823"/>
                    </a:ext>
                  </a:extLst>
                </a:gridCol>
                <a:gridCol w="2275826">
                  <a:extLst>
                    <a:ext uri="{9D8B030D-6E8A-4147-A177-3AD203B41FA5}">
                      <a16:colId xmlns:a16="http://schemas.microsoft.com/office/drawing/2014/main" val="4253641988"/>
                    </a:ext>
                  </a:extLst>
                </a:gridCol>
              </a:tblGrid>
              <a:tr h="1516082">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Phase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678" marR="8678" marT="8678" marB="8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Effort (Person-months)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678" marR="8678" marT="8678" marB="8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Schedule (Months)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678" marR="8678" marT="8678" marB="8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Average Staff</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678" marR="8678" marT="8678" marB="8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Cost (Dollars)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678" marR="8678" marT="8678" marB="8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902465646"/>
                  </a:ext>
                </a:extLst>
              </a:tr>
              <a:tr h="742895">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Inception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678" marR="8678" marT="8678" marB="8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0.9</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1.1</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0.8</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$307</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82716"/>
                  </a:ext>
                </a:extLst>
              </a:tr>
              <a:tr h="742895">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Elaboration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678" marR="8678" marT="8678" marB="8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3.5</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3.2</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1.1</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$1229</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5900579"/>
                  </a:ext>
                </a:extLst>
              </a:tr>
              <a:tr h="742895">
                <a:tc>
                  <a:txBody>
                    <a:bodyPr/>
                    <a:lstStyle/>
                    <a:p>
                      <a:pPr algn="ctr">
                        <a:lnSpc>
                          <a:spcPct val="150000"/>
                        </a:lnSpc>
                        <a:spcBef>
                          <a:spcPts val="500"/>
                        </a:spcBef>
                        <a:spcAft>
                          <a:spcPts val="800"/>
                        </a:spcAft>
                      </a:pPr>
                      <a:r>
                        <a:rPr lang="en-US" sz="1600">
                          <a:effectLst/>
                          <a:latin typeface="Times New Roman" panose="02020603050405020304" pitchFamily="18" charset="0"/>
                          <a:cs typeface="Times New Roman" panose="02020603050405020304" pitchFamily="18" charset="0"/>
                        </a:rPr>
                        <a:t>Construction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678" marR="8678" marT="8678" marB="8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11.1</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5.3</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2.1</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$3890</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1385588"/>
                  </a:ext>
                </a:extLst>
              </a:tr>
              <a:tr h="742895">
                <a:tc>
                  <a:txBody>
                    <a:bodyPr/>
                    <a:lstStyle/>
                    <a:p>
                      <a:pPr algn="ctr">
                        <a:lnSpc>
                          <a:spcPct val="150000"/>
                        </a:lnSpc>
                        <a:spcBef>
                          <a:spcPts val="500"/>
                        </a:spcBef>
                        <a:spcAft>
                          <a:spcPts val="800"/>
                        </a:spcAft>
                      </a:pPr>
                      <a:r>
                        <a:rPr lang="en-US" sz="1600" dirty="0">
                          <a:effectLst/>
                          <a:latin typeface="Times New Roman" panose="02020603050405020304" pitchFamily="18" charset="0"/>
                          <a:cs typeface="Times New Roman" panose="02020603050405020304" pitchFamily="18" charset="0"/>
                        </a:rPr>
                        <a:t>Transition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678" marR="8678" marT="8678" marB="8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1.8</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1.1</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a:solidFill>
                            <a:srgbClr val="000000"/>
                          </a:solidFill>
                          <a:effectLst/>
                          <a:latin typeface="Times New Roman" panose="02020603050405020304" pitchFamily="18" charset="0"/>
                          <a:ea typeface="Times New Roman" panose="02020603050405020304" pitchFamily="18" charset="0"/>
                        </a:rPr>
                        <a:t>1.6</a:t>
                      </a:r>
                      <a:endParaRPr lang="en-US" sz="180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rPr>
                        <a:t>$614</a:t>
                      </a:r>
                      <a:endParaRPr lang="en-US" sz="1800" dirty="0">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6938793"/>
                  </a:ext>
                </a:extLst>
              </a:tr>
            </a:tbl>
          </a:graphicData>
        </a:graphic>
      </p:graphicFrame>
    </p:spTree>
    <p:extLst>
      <p:ext uri="{BB962C8B-B14F-4D97-AF65-F5344CB8AC3E}">
        <p14:creationId xmlns:p14="http://schemas.microsoft.com/office/powerpoint/2010/main" val="60942779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1300"/>
                            </p:stCondLst>
                            <p:childTnLst>
                              <p:par>
                                <p:cTn id="11" presetID="16" presetClass="entr" presetSubtype="2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D473-712B-0932-B0E6-9CEB8ACAD6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sp>
        <p:nvSpPr>
          <p:cNvPr id="4" name="文本框 3">
            <a:extLst>
              <a:ext uri="{FF2B5EF4-FFF2-40B4-BE49-F238E27FC236}">
                <a16:creationId xmlns:a16="http://schemas.microsoft.com/office/drawing/2014/main" id="{E191F240-ED42-1884-CB44-D862707136B0}"/>
              </a:ext>
            </a:extLst>
          </p:cNvPr>
          <p:cNvSpPr txBox="1"/>
          <p:nvPr/>
        </p:nvSpPr>
        <p:spPr>
          <a:xfrm>
            <a:off x="600289" y="192695"/>
            <a:ext cx="2077812" cy="523220"/>
          </a:xfrm>
          <a:prstGeom prst="rect">
            <a:avLst/>
          </a:prstGeom>
          <a:noFill/>
        </p:spPr>
        <p:txBody>
          <a:bodyPr wrap="none" rtlCol="0">
            <a:spAutoFit/>
          </a:bodyPr>
          <a:lstStyle/>
          <a:p>
            <a:pPr algn="ctr"/>
            <a:r>
              <a:rPr lang="en-US" altLang="zh-CN" sz="2800" b="1" dirty="0">
                <a:solidFill>
                  <a:srgbClr val="1D4251"/>
                </a:solidFill>
                <a:cs typeface="+mn-ea"/>
                <a:sym typeface="+mn-lt"/>
              </a:rPr>
              <a:t>THE ISSUE</a:t>
            </a:r>
          </a:p>
        </p:txBody>
      </p:sp>
      <p:pic>
        <p:nvPicPr>
          <p:cNvPr id="21" name="Picture 20">
            <a:extLst>
              <a:ext uri="{FF2B5EF4-FFF2-40B4-BE49-F238E27FC236}">
                <a16:creationId xmlns:a16="http://schemas.microsoft.com/office/drawing/2014/main" id="{E88410FC-F0CD-D2B1-382E-95E95F0C63EE}"/>
              </a:ext>
            </a:extLst>
          </p:cNvPr>
          <p:cNvPicPr>
            <a:picLocks noChangeAspect="1"/>
          </p:cNvPicPr>
          <p:nvPr/>
        </p:nvPicPr>
        <p:blipFill>
          <a:blip r:embed="rId3"/>
          <a:stretch>
            <a:fillRect/>
          </a:stretch>
        </p:blipFill>
        <p:spPr>
          <a:xfrm>
            <a:off x="4555048" y="2421437"/>
            <a:ext cx="2673199" cy="4090084"/>
          </a:xfrm>
          <a:prstGeom prst="rect">
            <a:avLst/>
          </a:prstGeom>
        </p:spPr>
      </p:pic>
      <p:pic>
        <p:nvPicPr>
          <p:cNvPr id="22" name="Picture 21">
            <a:extLst>
              <a:ext uri="{FF2B5EF4-FFF2-40B4-BE49-F238E27FC236}">
                <a16:creationId xmlns:a16="http://schemas.microsoft.com/office/drawing/2014/main" id="{1E077227-613F-727B-2CB2-DE498BE2A335}"/>
              </a:ext>
            </a:extLst>
          </p:cNvPr>
          <p:cNvPicPr>
            <a:picLocks noChangeAspect="1"/>
          </p:cNvPicPr>
          <p:nvPr/>
        </p:nvPicPr>
        <p:blipFill>
          <a:blip r:embed="rId4"/>
          <a:stretch>
            <a:fillRect/>
          </a:stretch>
        </p:blipFill>
        <p:spPr>
          <a:xfrm>
            <a:off x="3080745" y="872156"/>
            <a:ext cx="1579376" cy="1274453"/>
          </a:xfrm>
          <a:prstGeom prst="rect">
            <a:avLst/>
          </a:prstGeom>
        </p:spPr>
      </p:pic>
      <p:pic>
        <p:nvPicPr>
          <p:cNvPr id="23" name="Picture 22">
            <a:extLst>
              <a:ext uri="{FF2B5EF4-FFF2-40B4-BE49-F238E27FC236}">
                <a16:creationId xmlns:a16="http://schemas.microsoft.com/office/drawing/2014/main" id="{2527E6D8-CEF4-79B2-8D86-0A26CD7BD526}"/>
              </a:ext>
            </a:extLst>
          </p:cNvPr>
          <p:cNvPicPr>
            <a:picLocks noChangeAspect="1"/>
          </p:cNvPicPr>
          <p:nvPr/>
        </p:nvPicPr>
        <p:blipFill>
          <a:blip r:embed="rId5"/>
          <a:stretch>
            <a:fillRect/>
          </a:stretch>
        </p:blipFill>
        <p:spPr>
          <a:xfrm>
            <a:off x="4899192" y="648265"/>
            <a:ext cx="1722233" cy="1722233"/>
          </a:xfrm>
          <a:prstGeom prst="rect">
            <a:avLst/>
          </a:prstGeom>
        </p:spPr>
      </p:pic>
      <p:pic>
        <p:nvPicPr>
          <p:cNvPr id="24" name="Picture 23">
            <a:extLst>
              <a:ext uri="{FF2B5EF4-FFF2-40B4-BE49-F238E27FC236}">
                <a16:creationId xmlns:a16="http://schemas.microsoft.com/office/drawing/2014/main" id="{86679866-AD4C-6900-AA3E-8498AFBE4C03}"/>
              </a:ext>
            </a:extLst>
          </p:cNvPr>
          <p:cNvPicPr>
            <a:picLocks noChangeAspect="1"/>
          </p:cNvPicPr>
          <p:nvPr/>
        </p:nvPicPr>
        <p:blipFill>
          <a:blip r:embed="rId6"/>
          <a:stretch>
            <a:fillRect/>
          </a:stretch>
        </p:blipFill>
        <p:spPr>
          <a:xfrm>
            <a:off x="6409869" y="454305"/>
            <a:ext cx="2110154" cy="2110154"/>
          </a:xfrm>
          <a:prstGeom prst="rect">
            <a:avLst/>
          </a:prstGeom>
        </p:spPr>
      </p:pic>
      <p:cxnSp>
        <p:nvCxnSpPr>
          <p:cNvPr id="25" name="Straight Connector 24">
            <a:extLst>
              <a:ext uri="{FF2B5EF4-FFF2-40B4-BE49-F238E27FC236}">
                <a16:creationId xmlns:a16="http://schemas.microsoft.com/office/drawing/2014/main" id="{99D3A0B5-7859-5FE5-6C14-9B9663FF9F95}"/>
              </a:ext>
            </a:extLst>
          </p:cNvPr>
          <p:cNvCxnSpPr>
            <a:cxnSpLocks/>
          </p:cNvCxnSpPr>
          <p:nvPr/>
        </p:nvCxnSpPr>
        <p:spPr>
          <a:xfrm>
            <a:off x="4764690" y="4154827"/>
            <a:ext cx="1331310" cy="773436"/>
          </a:xfrm>
          <a:prstGeom prst="line">
            <a:avLst/>
          </a:prstGeom>
          <a:ln w="19050">
            <a:solidFill>
              <a:srgbClr val="1D425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5F47DBC-27C4-0533-2A46-C2F2EF92C73E}"/>
              </a:ext>
            </a:extLst>
          </p:cNvPr>
          <p:cNvCxnSpPr>
            <a:cxnSpLocks/>
          </p:cNvCxnSpPr>
          <p:nvPr/>
        </p:nvCxnSpPr>
        <p:spPr>
          <a:xfrm>
            <a:off x="3185314" y="4154827"/>
            <a:ext cx="1579376" cy="0"/>
          </a:xfrm>
          <a:prstGeom prst="line">
            <a:avLst/>
          </a:prstGeom>
          <a:ln w="19050">
            <a:solidFill>
              <a:srgbClr val="1D4251"/>
            </a:solidFill>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1E3D8650-C235-3D17-5F44-A2A92E1B8474}"/>
              </a:ext>
            </a:extLst>
          </p:cNvPr>
          <p:cNvSpPr txBox="1"/>
          <p:nvPr/>
        </p:nvSpPr>
        <p:spPr>
          <a:xfrm>
            <a:off x="3594953" y="4099253"/>
            <a:ext cx="760097" cy="430887"/>
          </a:xfrm>
          <a:prstGeom prst="rect">
            <a:avLst/>
          </a:prstGeom>
          <a:noFill/>
        </p:spPr>
        <p:txBody>
          <a:bodyPr wrap="square" rtlCol="0">
            <a:spAutoFit/>
          </a:bodyPr>
          <a:lstStyle/>
          <a:p>
            <a:r>
              <a:rPr lang="en-US" sz="2200" b="1" dirty="0">
                <a:solidFill>
                  <a:srgbClr val="1D4251"/>
                </a:solidFill>
                <a:latin typeface="Times New Roman" panose="02020603050405020304" pitchFamily="18" charset="0"/>
                <a:cs typeface="Times New Roman" panose="02020603050405020304" pitchFamily="18" charset="0"/>
              </a:rPr>
              <a:t>1450</a:t>
            </a:r>
          </a:p>
        </p:txBody>
      </p:sp>
      <p:cxnSp>
        <p:nvCxnSpPr>
          <p:cNvPr id="28" name="Straight Connector 27">
            <a:extLst>
              <a:ext uri="{FF2B5EF4-FFF2-40B4-BE49-F238E27FC236}">
                <a16:creationId xmlns:a16="http://schemas.microsoft.com/office/drawing/2014/main" id="{82D544DD-3313-DA2C-A8ED-3D4A17CEAC2D}"/>
              </a:ext>
            </a:extLst>
          </p:cNvPr>
          <p:cNvCxnSpPr>
            <a:cxnSpLocks/>
          </p:cNvCxnSpPr>
          <p:nvPr/>
        </p:nvCxnSpPr>
        <p:spPr>
          <a:xfrm>
            <a:off x="5760308" y="3016822"/>
            <a:ext cx="1141666" cy="623304"/>
          </a:xfrm>
          <a:prstGeom prst="line">
            <a:avLst/>
          </a:prstGeom>
          <a:ln w="19050">
            <a:solidFill>
              <a:srgbClr val="1D425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F5E1803-4197-4EC8-47DD-C8660A347E66}"/>
              </a:ext>
            </a:extLst>
          </p:cNvPr>
          <p:cNvCxnSpPr>
            <a:cxnSpLocks/>
          </p:cNvCxnSpPr>
          <p:nvPr/>
        </p:nvCxnSpPr>
        <p:spPr>
          <a:xfrm>
            <a:off x="6901974" y="3640126"/>
            <a:ext cx="2110154" cy="0"/>
          </a:xfrm>
          <a:prstGeom prst="line">
            <a:avLst/>
          </a:prstGeom>
          <a:ln w="19050">
            <a:solidFill>
              <a:srgbClr val="1D425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EF495DD0-8376-ED1A-3E9E-FCE789667766}"/>
              </a:ext>
            </a:extLst>
          </p:cNvPr>
          <p:cNvSpPr txBox="1"/>
          <p:nvPr/>
        </p:nvSpPr>
        <p:spPr>
          <a:xfrm>
            <a:off x="7651612" y="3606849"/>
            <a:ext cx="610877" cy="430887"/>
          </a:xfrm>
          <a:prstGeom prst="rect">
            <a:avLst/>
          </a:prstGeom>
          <a:noFill/>
        </p:spPr>
        <p:txBody>
          <a:bodyPr wrap="square" rtlCol="0">
            <a:spAutoFit/>
          </a:bodyPr>
          <a:lstStyle/>
          <a:p>
            <a:r>
              <a:rPr lang="en-US" sz="2200" b="1" dirty="0">
                <a:solidFill>
                  <a:srgbClr val="1D4251"/>
                </a:solidFill>
                <a:latin typeface="Times New Roman" panose="02020603050405020304" pitchFamily="18" charset="0"/>
                <a:cs typeface="Times New Roman" panose="02020603050405020304" pitchFamily="18" charset="0"/>
              </a:rPr>
              <a:t>800</a:t>
            </a:r>
          </a:p>
        </p:txBody>
      </p:sp>
      <p:sp>
        <p:nvSpPr>
          <p:cNvPr id="31" name="TextBox 30">
            <a:extLst>
              <a:ext uri="{FF2B5EF4-FFF2-40B4-BE49-F238E27FC236}">
                <a16:creationId xmlns:a16="http://schemas.microsoft.com/office/drawing/2014/main" id="{7E2BB227-A830-7EAA-911E-CF60AA4EFB04}"/>
              </a:ext>
            </a:extLst>
          </p:cNvPr>
          <p:cNvSpPr txBox="1"/>
          <p:nvPr/>
        </p:nvSpPr>
        <p:spPr>
          <a:xfrm>
            <a:off x="3185314" y="3727063"/>
            <a:ext cx="1579376" cy="430887"/>
          </a:xfrm>
          <a:prstGeom prst="rect">
            <a:avLst/>
          </a:prstGeom>
          <a:noFill/>
        </p:spPr>
        <p:txBody>
          <a:bodyPr wrap="square" rtlCol="0">
            <a:spAutoFit/>
          </a:bodyPr>
          <a:lstStyle/>
          <a:p>
            <a:r>
              <a:rPr lang="en-US" sz="2200" b="1" dirty="0">
                <a:solidFill>
                  <a:srgbClr val="1D4251"/>
                </a:solidFill>
                <a:latin typeface="Times New Roman" panose="02020603050405020304" pitchFamily="18" charset="0"/>
                <a:cs typeface="Times New Roman" panose="02020603050405020304" pitchFamily="18" charset="0"/>
              </a:rPr>
              <a:t>Nationwide</a:t>
            </a:r>
          </a:p>
        </p:txBody>
      </p:sp>
      <p:sp>
        <p:nvSpPr>
          <p:cNvPr id="32" name="TextBox 31">
            <a:extLst>
              <a:ext uri="{FF2B5EF4-FFF2-40B4-BE49-F238E27FC236}">
                <a16:creationId xmlns:a16="http://schemas.microsoft.com/office/drawing/2014/main" id="{7B4FC6B4-E431-A8EF-7F96-A8A2C13EA51A}"/>
              </a:ext>
            </a:extLst>
          </p:cNvPr>
          <p:cNvSpPr txBox="1"/>
          <p:nvPr/>
        </p:nvSpPr>
        <p:spPr>
          <a:xfrm>
            <a:off x="6901973" y="3260178"/>
            <a:ext cx="2110154" cy="430887"/>
          </a:xfrm>
          <a:prstGeom prst="rect">
            <a:avLst/>
          </a:prstGeom>
          <a:noFill/>
        </p:spPr>
        <p:txBody>
          <a:bodyPr wrap="square" rtlCol="0">
            <a:spAutoFit/>
          </a:bodyPr>
          <a:lstStyle/>
          <a:p>
            <a:r>
              <a:rPr lang="en-US" sz="2200" b="1" dirty="0">
                <a:solidFill>
                  <a:srgbClr val="1D4251"/>
                </a:solidFill>
                <a:latin typeface="Times New Roman" panose="02020603050405020304" pitchFamily="18" charset="0"/>
                <a:cs typeface="Times New Roman" panose="02020603050405020304" pitchFamily="18" charset="0"/>
              </a:rPr>
              <a:t>Red River Delta</a:t>
            </a:r>
          </a:p>
        </p:txBody>
      </p:sp>
    </p:spTree>
    <p:extLst>
      <p:ext uri="{BB962C8B-B14F-4D97-AF65-F5344CB8AC3E}">
        <p14:creationId xmlns:p14="http://schemas.microsoft.com/office/powerpoint/2010/main" val="141061750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85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85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2850"/>
                            </p:stCondLst>
                            <p:childTnLst>
                              <p:par>
                                <p:cTn id="23" presetID="16" presetClass="entr" presetSubtype="21"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childTnLst>
                          </p:cTn>
                        </p:par>
                        <p:par>
                          <p:cTn id="26" fill="hold">
                            <p:stCondLst>
                              <p:cond delay="3350"/>
                            </p:stCondLst>
                            <p:childTnLst>
                              <p:par>
                                <p:cTn id="27" presetID="22" presetClass="entr" presetSubtype="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childTnLst>
                          </p:cTn>
                        </p:par>
                        <p:par>
                          <p:cTn id="30" fill="hold">
                            <p:stCondLst>
                              <p:cond delay="3850"/>
                            </p:stCondLst>
                            <p:childTnLst>
                              <p:par>
                                <p:cTn id="31" presetID="14" presetClass="entr" presetSubtype="1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horizontal)">
                                      <p:cBhvr>
                                        <p:cTn id="33" dur="500"/>
                                        <p:tgtEl>
                                          <p:spTgt spid="32"/>
                                        </p:tgtEl>
                                      </p:cBhvr>
                                    </p:animEffect>
                                  </p:childTnLst>
                                </p:cTn>
                              </p:par>
                            </p:childTnLst>
                          </p:cTn>
                        </p:par>
                        <p:par>
                          <p:cTn id="34" fill="hold">
                            <p:stCondLst>
                              <p:cond delay="4350"/>
                            </p:stCondLst>
                            <p:childTnLst>
                              <p:par>
                                <p:cTn id="35" presetID="22" presetClass="entr" presetSubtype="2"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right)">
                                      <p:cBhvr>
                                        <p:cTn id="37" dur="500"/>
                                        <p:tgtEl>
                                          <p:spTgt spid="29"/>
                                        </p:tgtEl>
                                      </p:cBhvr>
                                    </p:animEffect>
                                  </p:childTnLst>
                                </p:cTn>
                              </p:par>
                            </p:childTnLst>
                          </p:cTn>
                        </p:par>
                        <p:par>
                          <p:cTn id="38" fill="hold">
                            <p:stCondLst>
                              <p:cond delay="4850"/>
                            </p:stCondLst>
                            <p:childTnLst>
                              <p:par>
                                <p:cTn id="39" presetID="22" presetClass="entr" presetSubtype="2"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right)">
                                      <p:cBhvr>
                                        <p:cTn id="41" dur="500"/>
                                        <p:tgtEl>
                                          <p:spTgt spid="28"/>
                                        </p:tgtEl>
                                      </p:cBhvr>
                                    </p:animEffect>
                                  </p:childTnLst>
                                </p:cTn>
                              </p:par>
                            </p:childTnLst>
                          </p:cTn>
                        </p:par>
                        <p:par>
                          <p:cTn id="42" fill="hold">
                            <p:stCondLst>
                              <p:cond delay="5350"/>
                            </p:stCondLst>
                            <p:childTnLst>
                              <p:par>
                                <p:cTn id="43" presetID="14" presetClass="entr" presetSubtype="1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randombar(horizontal)">
                                      <p:cBhvr>
                                        <p:cTn id="45" dur="500"/>
                                        <p:tgtEl>
                                          <p:spTgt spid="30"/>
                                        </p:tgtEl>
                                      </p:cBhvr>
                                    </p:animEffect>
                                  </p:childTnLst>
                                </p:cTn>
                              </p:par>
                            </p:childTnLst>
                          </p:cTn>
                        </p:par>
                        <p:par>
                          <p:cTn id="46" fill="hold">
                            <p:stCondLst>
                              <p:cond delay="5850"/>
                            </p:stCondLst>
                            <p:childTnLst>
                              <p:par>
                                <p:cTn id="47" presetID="14" presetClass="entr" presetSubtype="1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randombar(horizontal)">
                                      <p:cBhvr>
                                        <p:cTn id="49" dur="500"/>
                                        <p:tgtEl>
                                          <p:spTgt spid="31"/>
                                        </p:tgtEl>
                                      </p:cBhvr>
                                    </p:animEffect>
                                  </p:childTnLst>
                                </p:cTn>
                              </p:par>
                            </p:childTnLst>
                          </p:cTn>
                        </p:par>
                        <p:par>
                          <p:cTn id="50" fill="hold">
                            <p:stCondLst>
                              <p:cond delay="6350"/>
                            </p:stCondLst>
                            <p:childTnLst>
                              <p:par>
                                <p:cTn id="51" presetID="22" presetClass="entr" presetSubtype="8"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left)">
                                      <p:cBhvr>
                                        <p:cTn id="53" dur="500"/>
                                        <p:tgtEl>
                                          <p:spTgt spid="26"/>
                                        </p:tgtEl>
                                      </p:cBhvr>
                                    </p:animEffect>
                                  </p:childTnLst>
                                </p:cTn>
                              </p:par>
                            </p:childTnLst>
                          </p:cTn>
                        </p:par>
                        <p:par>
                          <p:cTn id="54" fill="hold">
                            <p:stCondLst>
                              <p:cond delay="6850"/>
                            </p:stCondLst>
                            <p:childTnLst>
                              <p:par>
                                <p:cTn id="55" presetID="22" presetClass="entr" presetSubtype="8"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par>
                          <p:cTn id="58" fill="hold">
                            <p:stCondLst>
                              <p:cond delay="7350"/>
                            </p:stCondLst>
                            <p:childTnLst>
                              <p:par>
                                <p:cTn id="59" presetID="14" presetClass="entr" presetSubtype="1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randombar(horizontal)">
                                      <p:cBhvr>
                                        <p:cTn id="6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30" grpId="0"/>
      <p:bldP spid="31" grpId="0"/>
      <p:bldP spid="3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05</a:t>
            </a:r>
            <a:endParaRPr lang="zh-CN" altLang="en-US" sz="8000" dirty="0">
              <a:solidFill>
                <a:schemeClr val="bg1"/>
              </a:solidFill>
              <a:cs typeface="+mn-ea"/>
              <a:sym typeface="+mn-lt"/>
            </a:endParaRPr>
          </a:p>
        </p:txBody>
      </p:sp>
      <p:sp>
        <p:nvSpPr>
          <p:cNvPr id="4" name="文本框 3"/>
          <p:cNvSpPr txBox="1"/>
          <p:nvPr/>
        </p:nvSpPr>
        <p:spPr>
          <a:xfrm>
            <a:off x="2970851" y="3107571"/>
            <a:ext cx="6250301" cy="923330"/>
          </a:xfrm>
          <a:prstGeom prst="rect">
            <a:avLst/>
          </a:prstGeom>
          <a:noFill/>
        </p:spPr>
        <p:txBody>
          <a:bodyPr wrap="none" rtlCol="0">
            <a:spAutoFit/>
          </a:bodyPr>
          <a:lstStyle/>
          <a:p>
            <a:pPr algn="ctr"/>
            <a:r>
              <a:rPr lang="en-US" altLang="zh-CN" sz="5400" b="1" dirty="0">
                <a:solidFill>
                  <a:schemeClr val="bg1"/>
                </a:solidFill>
                <a:cs typeface="+mn-ea"/>
                <a:sym typeface="+mn-lt"/>
              </a:rPr>
              <a:t>DEMONSTRATION</a:t>
            </a:r>
          </a:p>
        </p:txBody>
      </p:sp>
      <p:sp>
        <p:nvSpPr>
          <p:cNvPr id="5" name="矩形 4"/>
          <p:cNvSpPr/>
          <p:nvPr/>
        </p:nvSpPr>
        <p:spPr>
          <a:xfrm>
            <a:off x="3086694" y="3968786"/>
            <a:ext cx="6018611" cy="523220"/>
          </a:xfrm>
          <a:prstGeom prst="rect">
            <a:avLst/>
          </a:prstGeom>
        </p:spPr>
        <p:txBody>
          <a:bodyPr wrap="square">
            <a:spAutoFit/>
          </a:bodyPr>
          <a:lstStyle/>
          <a:p>
            <a:pPr lvl="0" algn="ctr">
              <a:spcBef>
                <a:spcPts val="1000"/>
              </a:spcBef>
            </a:pPr>
            <a:r>
              <a:rPr lang="en-US" sz="2800" b="1" dirty="0">
                <a:solidFill>
                  <a:schemeClr val="bg1"/>
                </a:solidFill>
                <a:latin typeface="TypoUpright BT" panose="03020702030807050705" pitchFamily="66" charset="0"/>
                <a:ea typeface="Source Sans Pro" panose="020B0704020202020204"/>
                <a:cs typeface="Times New Roman" panose="02020603050405020304" pitchFamily="18" charset="0"/>
                <a:sym typeface="Source Sans Pro" panose="020B0704020202020204"/>
              </a:rPr>
              <a:t>“Be part of the solution, not part of the pollution.”</a:t>
            </a:r>
          </a:p>
        </p:txBody>
      </p:sp>
      <p:cxnSp>
        <p:nvCxnSpPr>
          <p:cNvPr id="8" name="直接连接符 18">
            <a:extLst>
              <a:ext uri="{FF2B5EF4-FFF2-40B4-BE49-F238E27FC236}">
                <a16:creationId xmlns:a16="http://schemas.microsoft.com/office/drawing/2014/main" id="{F9C1CCD9-E1C3-4355-6B05-3350C81810BA}"/>
              </a:ext>
            </a:extLst>
          </p:cNvPr>
          <p:cNvCxnSpPr>
            <a:cxnSpLocks/>
          </p:cNvCxnSpPr>
          <p:nvPr/>
        </p:nvCxnSpPr>
        <p:spPr>
          <a:xfrm>
            <a:off x="2994252" y="4030901"/>
            <a:ext cx="62034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5575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2600"/>
                            </p:stCondLst>
                            <p:childTnLst>
                              <p:par>
                                <p:cTn id="24" presetID="16" presetClass="entr" presetSubtype="2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par>
                          <p:cTn id="27" fill="hold">
                            <p:stCondLst>
                              <p:cond delay="310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714367" y="2463541"/>
            <a:ext cx="9534071" cy="1323439"/>
          </a:xfrm>
          <a:prstGeom prst="rect">
            <a:avLst/>
          </a:prstGeom>
          <a:noFill/>
        </p:spPr>
        <p:txBody>
          <a:bodyPr wrap="square">
            <a:spAutoFit/>
          </a:bodyPr>
          <a:lstStyle/>
          <a:p>
            <a:pPr>
              <a:defRPr/>
            </a:pPr>
            <a:r>
              <a:rPr lang="en-US" altLang="zh-CN" sz="8000" b="1" dirty="0">
                <a:solidFill>
                  <a:srgbClr val="1D4251"/>
                </a:solidFill>
                <a:cs typeface="+mn-ea"/>
                <a:sym typeface="+mn-lt"/>
              </a:rPr>
              <a:t>THANK YOU</a:t>
            </a:r>
          </a:p>
        </p:txBody>
      </p:sp>
      <p:pic>
        <p:nvPicPr>
          <p:cNvPr id="6" name="Picture 5">
            <a:extLst>
              <a:ext uri="{FF2B5EF4-FFF2-40B4-BE49-F238E27FC236}">
                <a16:creationId xmlns:a16="http://schemas.microsoft.com/office/drawing/2014/main" id="{7B5509EF-EFD4-A182-0070-5C5415575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538" y="162127"/>
            <a:ext cx="1774092" cy="566419"/>
          </a:xfrm>
          <a:prstGeom prst="rect">
            <a:avLst/>
          </a:prstGeom>
        </p:spPr>
      </p:pic>
    </p:spTree>
    <p:extLst>
      <p:ext uri="{BB962C8B-B14F-4D97-AF65-F5344CB8AC3E}">
        <p14:creationId xmlns:p14="http://schemas.microsoft.com/office/powerpoint/2010/main" val="87976053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50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D473-712B-0932-B0E6-9CEB8ACAD6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aphicFrame>
        <p:nvGraphicFramePr>
          <p:cNvPr id="3" name="Chart 2">
            <a:extLst>
              <a:ext uri="{FF2B5EF4-FFF2-40B4-BE49-F238E27FC236}">
                <a16:creationId xmlns:a16="http://schemas.microsoft.com/office/drawing/2014/main" id="{C8C83B1E-B91E-8133-D7DA-EE20C48BBF09}"/>
              </a:ext>
            </a:extLst>
          </p:cNvPr>
          <p:cNvGraphicFramePr/>
          <p:nvPr>
            <p:extLst>
              <p:ext uri="{D42A27DB-BD31-4B8C-83A1-F6EECF244321}">
                <p14:modId xmlns:p14="http://schemas.microsoft.com/office/powerpoint/2010/main" val="2996293015"/>
              </p:ext>
            </p:extLst>
          </p:nvPr>
        </p:nvGraphicFramePr>
        <p:xfrm>
          <a:off x="1196686" y="836457"/>
          <a:ext cx="9798628" cy="5813745"/>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3">
            <a:extLst>
              <a:ext uri="{FF2B5EF4-FFF2-40B4-BE49-F238E27FC236}">
                <a16:creationId xmlns:a16="http://schemas.microsoft.com/office/drawing/2014/main" id="{425D2467-B502-A7F1-6B76-DD183DCF7582}"/>
              </a:ext>
            </a:extLst>
          </p:cNvPr>
          <p:cNvSpPr txBox="1"/>
          <p:nvPr/>
        </p:nvSpPr>
        <p:spPr>
          <a:xfrm>
            <a:off x="600289" y="192695"/>
            <a:ext cx="2077812" cy="523220"/>
          </a:xfrm>
          <a:prstGeom prst="rect">
            <a:avLst/>
          </a:prstGeom>
          <a:noFill/>
        </p:spPr>
        <p:txBody>
          <a:bodyPr wrap="none" rtlCol="0">
            <a:spAutoFit/>
          </a:bodyPr>
          <a:lstStyle/>
          <a:p>
            <a:pPr algn="ctr"/>
            <a:r>
              <a:rPr lang="en-US" altLang="zh-CN" sz="2800" b="1" dirty="0">
                <a:solidFill>
                  <a:srgbClr val="1D4251"/>
                </a:solidFill>
                <a:cs typeface="+mn-ea"/>
                <a:sym typeface="+mn-lt"/>
              </a:rPr>
              <a:t>THE ISSUE</a:t>
            </a:r>
          </a:p>
        </p:txBody>
      </p:sp>
    </p:spTree>
    <p:extLst>
      <p:ext uri="{BB962C8B-B14F-4D97-AF65-F5344CB8AC3E}">
        <p14:creationId xmlns:p14="http://schemas.microsoft.com/office/powerpoint/2010/main" val="3051565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heel(1)">
                                      <p:cBhvr>
                                        <p:cTn id="14" dur="2000"/>
                                        <p:tgtEl>
                                          <p:spTgt spid="3">
                                            <p:graphicEl>
                                              <a:chart seriesIdx="-3" categoryIdx="-3" bldStep="gridLegend"/>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heel(1)">
                                      <p:cBhvr>
                                        <p:cTn id="19" dur="2000"/>
                                        <p:tgtEl>
                                          <p:spTgt spid="3">
                                            <p:graphicEl>
                                              <a:chart seriesIdx="-4" categoryIdx="0" bldStep="category"/>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heel(1)">
                                      <p:cBhvr>
                                        <p:cTn id="24" dur="2000"/>
                                        <p:tgtEl>
                                          <p:spTgt spid="3">
                                            <p:graphicEl>
                                              <a:chart seriesIdx="-4" categoryIdx="1"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heel(1)">
                                      <p:cBhvr>
                                        <p:cTn id="29" dur="2000"/>
                                        <p:tgtEl>
                                          <p:spTgt spid="3">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990866" y="1302166"/>
            <a:ext cx="5806701" cy="1034105"/>
            <a:chOff x="6228991" y="2273716"/>
            <a:chExt cx="5806701" cy="1034105"/>
          </a:xfrm>
        </p:grpSpPr>
        <p:sp>
          <p:nvSpPr>
            <p:cNvPr id="3" name="圆角矩形 2"/>
            <p:cNvSpPr/>
            <p:nvPr/>
          </p:nvSpPr>
          <p:spPr>
            <a:xfrm>
              <a:off x="6228991" y="2273716"/>
              <a:ext cx="5806701" cy="1034105"/>
            </a:xfrm>
            <a:prstGeom prst="roundRect">
              <a:avLst>
                <a:gd name="adj" fmla="val 0"/>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4" name="椭圆 3"/>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solidFill>
                    <a:srgbClr val="1D4251"/>
                  </a:solidFill>
                  <a:cs typeface="+mn-ea"/>
                  <a:sym typeface="+mn-lt"/>
                </a:rPr>
                <a:t>01</a:t>
              </a:r>
              <a:endParaRPr lang="zh-CN" altLang="en-US" sz="2400" dirty="0">
                <a:solidFill>
                  <a:srgbClr val="1D4251"/>
                </a:solidFill>
                <a:cs typeface="+mn-ea"/>
                <a:sym typeface="+mn-lt"/>
              </a:endParaRPr>
            </a:p>
          </p:txBody>
        </p:sp>
        <p:sp>
          <p:nvSpPr>
            <p:cNvPr id="5" name="矩形 4"/>
            <p:cNvSpPr/>
            <p:nvPr/>
          </p:nvSpPr>
          <p:spPr>
            <a:xfrm>
              <a:off x="7163696" y="2453613"/>
              <a:ext cx="4666353" cy="338554"/>
            </a:xfrm>
            <a:prstGeom prst="rect">
              <a:avLst/>
            </a:prstGeom>
          </p:spPr>
          <p:txBody>
            <a:bodyPr wrap="square">
              <a:spAutoFit/>
            </a:bodyPr>
            <a:lstStyle/>
            <a:p>
              <a:r>
                <a:rPr lang="en-US" altLang="zh-CN" sz="1600" b="1" dirty="0">
                  <a:solidFill>
                    <a:schemeClr val="bg1"/>
                  </a:solidFill>
                  <a:cs typeface="+mn-ea"/>
                  <a:sym typeface="+mn-lt"/>
                </a:rPr>
                <a:t>CUMBERSOME PROCESS</a:t>
              </a:r>
              <a:endParaRPr lang="zh-CN" altLang="en-US" sz="1600" b="1" dirty="0">
                <a:solidFill>
                  <a:schemeClr val="bg1"/>
                </a:solidFill>
                <a:cs typeface="+mn-ea"/>
                <a:sym typeface="+mn-lt"/>
              </a:endParaRPr>
            </a:p>
          </p:txBody>
        </p:sp>
        <p:sp>
          <p:nvSpPr>
            <p:cNvPr id="6" name="矩形 5"/>
            <p:cNvSpPr/>
            <p:nvPr/>
          </p:nvSpPr>
          <p:spPr>
            <a:xfrm>
              <a:off x="7163697" y="2684343"/>
              <a:ext cx="4666354" cy="600164"/>
            </a:xfrm>
            <a:prstGeom prst="rect">
              <a:avLst/>
            </a:prstGeom>
          </p:spPr>
          <p:txBody>
            <a:bodyPr wrap="square">
              <a:spAutoFit/>
            </a:bodyPr>
            <a:lstStyle/>
            <a:p>
              <a:pPr fontAlgn="ctr">
                <a:lnSpc>
                  <a:spcPct val="150000"/>
                </a:lnSpc>
              </a:pPr>
              <a:r>
                <a:rPr lang="en-US" altLang="zh-CN" sz="1100" dirty="0">
                  <a:solidFill>
                    <a:schemeClr val="bg1"/>
                  </a:solidFill>
                  <a:cs typeface="+mn-ea"/>
                  <a:sym typeface="+mn-lt"/>
                </a:rPr>
                <a:t>The current process for reporting pollution is often cumbersome and time-consuming, hindering effective action and timely response.</a:t>
              </a:r>
            </a:p>
          </p:txBody>
        </p:sp>
      </p:grpSp>
      <p:grpSp>
        <p:nvGrpSpPr>
          <p:cNvPr id="8" name="组合 7"/>
          <p:cNvGrpSpPr/>
          <p:nvPr/>
        </p:nvGrpSpPr>
        <p:grpSpPr>
          <a:xfrm>
            <a:off x="5990866" y="2531949"/>
            <a:ext cx="5806701" cy="1034105"/>
            <a:chOff x="6228991" y="2273716"/>
            <a:chExt cx="5806701" cy="1034105"/>
          </a:xfrm>
        </p:grpSpPr>
        <p:sp>
          <p:nvSpPr>
            <p:cNvPr id="9" name="圆角矩形 2"/>
            <p:cNvSpPr/>
            <p:nvPr/>
          </p:nvSpPr>
          <p:spPr>
            <a:xfrm>
              <a:off x="6228991" y="2273716"/>
              <a:ext cx="5806701" cy="1034105"/>
            </a:xfrm>
            <a:prstGeom prst="roundRect">
              <a:avLst>
                <a:gd name="adj" fmla="val 0"/>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10" name="椭圆 9"/>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solidFill>
                    <a:srgbClr val="F5C700"/>
                  </a:solidFill>
                  <a:cs typeface="+mn-ea"/>
                  <a:sym typeface="+mn-lt"/>
                </a:rPr>
                <a:t>02</a:t>
              </a:r>
              <a:endParaRPr lang="zh-CN" altLang="en-US" sz="2400" dirty="0">
                <a:solidFill>
                  <a:srgbClr val="F5C700"/>
                </a:solidFill>
                <a:cs typeface="+mn-ea"/>
                <a:sym typeface="+mn-lt"/>
              </a:endParaRPr>
            </a:p>
          </p:txBody>
        </p:sp>
        <p:sp>
          <p:nvSpPr>
            <p:cNvPr id="11" name="矩形 10"/>
            <p:cNvSpPr/>
            <p:nvPr/>
          </p:nvSpPr>
          <p:spPr>
            <a:xfrm>
              <a:off x="7136445" y="2380713"/>
              <a:ext cx="4693603" cy="338554"/>
            </a:xfrm>
            <a:prstGeom prst="rect">
              <a:avLst/>
            </a:prstGeom>
          </p:spPr>
          <p:txBody>
            <a:bodyPr wrap="square">
              <a:spAutoFit/>
            </a:bodyPr>
            <a:lstStyle/>
            <a:p>
              <a:r>
                <a:rPr lang="en-US" altLang="zh-CN" sz="1600" b="1" dirty="0">
                  <a:solidFill>
                    <a:schemeClr val="bg1"/>
                  </a:solidFill>
                  <a:cs typeface="+mn-ea"/>
                  <a:sym typeface="+mn-lt"/>
                </a:rPr>
                <a:t>UNFRIENDLY USER SYSTEM</a:t>
              </a:r>
              <a:endParaRPr lang="zh-CN" altLang="en-US" sz="1600" b="1" dirty="0">
                <a:solidFill>
                  <a:schemeClr val="bg1"/>
                </a:solidFill>
                <a:cs typeface="+mn-ea"/>
                <a:sym typeface="+mn-lt"/>
              </a:endParaRPr>
            </a:p>
          </p:txBody>
        </p:sp>
        <p:sp>
          <p:nvSpPr>
            <p:cNvPr id="12" name="矩形 11"/>
            <p:cNvSpPr/>
            <p:nvPr/>
          </p:nvSpPr>
          <p:spPr>
            <a:xfrm>
              <a:off x="7163697" y="2632793"/>
              <a:ext cx="4666354" cy="600164"/>
            </a:xfrm>
            <a:prstGeom prst="rect">
              <a:avLst/>
            </a:prstGeom>
          </p:spPr>
          <p:txBody>
            <a:bodyPr wrap="square">
              <a:spAutoFit/>
            </a:bodyPr>
            <a:lstStyle/>
            <a:p>
              <a:pPr fontAlgn="ctr">
                <a:lnSpc>
                  <a:spcPct val="150000"/>
                </a:lnSpc>
              </a:pPr>
              <a:r>
                <a:rPr lang="en-US" altLang="zh-CN" sz="1100" dirty="0">
                  <a:solidFill>
                    <a:schemeClr val="bg1"/>
                  </a:solidFill>
                  <a:cs typeface="+mn-ea"/>
                  <a:sym typeface="+mn-lt"/>
                </a:rPr>
                <a:t>The user system for monitoring pollution is often characterized by an unfriendly interface, hindering effective data access and analysis.</a:t>
              </a:r>
            </a:p>
          </p:txBody>
        </p:sp>
      </p:grpSp>
      <p:grpSp>
        <p:nvGrpSpPr>
          <p:cNvPr id="13" name="组合 12"/>
          <p:cNvGrpSpPr/>
          <p:nvPr/>
        </p:nvGrpSpPr>
        <p:grpSpPr>
          <a:xfrm>
            <a:off x="5990866" y="3761732"/>
            <a:ext cx="5806701" cy="1034105"/>
            <a:chOff x="6228991" y="2273716"/>
            <a:chExt cx="5806701" cy="1034105"/>
          </a:xfrm>
        </p:grpSpPr>
        <p:sp>
          <p:nvSpPr>
            <p:cNvPr id="14" name="圆角矩形 2"/>
            <p:cNvSpPr/>
            <p:nvPr/>
          </p:nvSpPr>
          <p:spPr>
            <a:xfrm>
              <a:off x="6228991" y="2273716"/>
              <a:ext cx="5806701" cy="1034105"/>
            </a:xfrm>
            <a:prstGeom prst="roundRect">
              <a:avLst>
                <a:gd name="adj" fmla="val 0"/>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15" name="椭圆 14"/>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solidFill>
                    <a:srgbClr val="1D4251"/>
                  </a:solidFill>
                  <a:cs typeface="+mn-ea"/>
                  <a:sym typeface="+mn-lt"/>
                </a:rPr>
                <a:t>03</a:t>
              </a:r>
              <a:endParaRPr lang="zh-CN" altLang="en-US" sz="2400" dirty="0">
                <a:solidFill>
                  <a:srgbClr val="1D4251"/>
                </a:solidFill>
                <a:cs typeface="+mn-ea"/>
                <a:sym typeface="+mn-lt"/>
              </a:endParaRPr>
            </a:p>
          </p:txBody>
        </p:sp>
        <p:sp>
          <p:nvSpPr>
            <p:cNvPr id="16" name="矩形 15"/>
            <p:cNvSpPr/>
            <p:nvPr/>
          </p:nvSpPr>
          <p:spPr>
            <a:xfrm>
              <a:off x="7136446" y="2397339"/>
              <a:ext cx="4693602" cy="338554"/>
            </a:xfrm>
            <a:prstGeom prst="rect">
              <a:avLst/>
            </a:prstGeom>
          </p:spPr>
          <p:txBody>
            <a:bodyPr wrap="square">
              <a:spAutoFit/>
            </a:bodyPr>
            <a:lstStyle/>
            <a:p>
              <a:r>
                <a:rPr lang="en-US" altLang="zh-CN" sz="1600" b="1" dirty="0">
                  <a:solidFill>
                    <a:schemeClr val="bg1"/>
                  </a:solidFill>
                  <a:cs typeface="+mn-ea"/>
                  <a:sym typeface="+mn-lt"/>
                </a:rPr>
                <a:t>LACK OF EFFECTIVE TOOLS</a:t>
              </a:r>
              <a:endParaRPr lang="zh-CN" altLang="en-US" sz="1600" b="1" dirty="0">
                <a:solidFill>
                  <a:schemeClr val="bg1"/>
                </a:solidFill>
                <a:cs typeface="+mn-ea"/>
                <a:sym typeface="+mn-lt"/>
              </a:endParaRPr>
            </a:p>
          </p:txBody>
        </p:sp>
        <p:sp>
          <p:nvSpPr>
            <p:cNvPr id="17" name="矩形 16"/>
            <p:cNvSpPr/>
            <p:nvPr/>
          </p:nvSpPr>
          <p:spPr>
            <a:xfrm>
              <a:off x="7136445" y="2649419"/>
              <a:ext cx="4693601" cy="600164"/>
            </a:xfrm>
            <a:prstGeom prst="rect">
              <a:avLst/>
            </a:prstGeom>
          </p:spPr>
          <p:txBody>
            <a:bodyPr wrap="square">
              <a:spAutoFit/>
            </a:bodyPr>
            <a:lstStyle/>
            <a:p>
              <a:pPr fontAlgn="ctr">
                <a:lnSpc>
                  <a:spcPct val="150000"/>
                </a:lnSpc>
              </a:pPr>
              <a:r>
                <a:rPr lang="en-US" altLang="zh-CN" sz="1100" dirty="0">
                  <a:solidFill>
                    <a:schemeClr val="bg1"/>
                  </a:solidFill>
                  <a:cs typeface="+mn-ea"/>
                  <a:sym typeface="+mn-lt"/>
                </a:rPr>
                <a:t>The lack of an effective tool to monitor pollution hinders accurate assessment and timely mitigation of environmental risks.</a:t>
              </a:r>
            </a:p>
          </p:txBody>
        </p:sp>
      </p:grpSp>
      <p:pic>
        <p:nvPicPr>
          <p:cNvPr id="19" name="图片 18"/>
          <p:cNvPicPr>
            <a:picLocks noChangeAspect="1"/>
          </p:cNvPicPr>
          <p:nvPr/>
        </p:nvPicPr>
        <p:blipFill>
          <a:blip r:embed="rId3">
            <a:extLst>
              <a:ext uri="{28A0092B-C50C-407E-A947-70E740481C1C}">
                <a14:useLocalDpi xmlns:a14="http://schemas.microsoft.com/office/drawing/2010/main" val="0"/>
              </a:ext>
            </a:extLst>
          </a:blip>
          <a:srcRect/>
          <a:stretch/>
        </p:blipFill>
        <p:spPr>
          <a:xfrm>
            <a:off x="394433" y="1842861"/>
            <a:ext cx="5240507" cy="3493671"/>
          </a:xfrm>
          <a:prstGeom prst="rect">
            <a:avLst/>
          </a:prstGeom>
          <a:ln w="3175">
            <a:noFill/>
          </a:ln>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2C4B4725-F2B5-9B19-85CC-8817B28C0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1600" y="83973"/>
            <a:ext cx="1774092" cy="566419"/>
          </a:xfrm>
          <a:prstGeom prst="rect">
            <a:avLst/>
          </a:prstGeom>
        </p:spPr>
      </p:pic>
      <p:grpSp>
        <p:nvGrpSpPr>
          <p:cNvPr id="18" name="组合 12">
            <a:extLst>
              <a:ext uri="{FF2B5EF4-FFF2-40B4-BE49-F238E27FC236}">
                <a16:creationId xmlns:a16="http://schemas.microsoft.com/office/drawing/2014/main" id="{F2916CCE-646D-17D1-2F72-DD4AA816EAFD}"/>
              </a:ext>
            </a:extLst>
          </p:cNvPr>
          <p:cNvGrpSpPr/>
          <p:nvPr/>
        </p:nvGrpSpPr>
        <p:grpSpPr>
          <a:xfrm>
            <a:off x="5990865" y="5002156"/>
            <a:ext cx="5806701" cy="1034105"/>
            <a:chOff x="6228991" y="2273716"/>
            <a:chExt cx="5806701" cy="1034105"/>
          </a:xfrm>
        </p:grpSpPr>
        <p:sp>
          <p:nvSpPr>
            <p:cNvPr id="20" name="圆角矩形 2">
              <a:extLst>
                <a:ext uri="{FF2B5EF4-FFF2-40B4-BE49-F238E27FC236}">
                  <a16:creationId xmlns:a16="http://schemas.microsoft.com/office/drawing/2014/main" id="{02FFD5C0-F30E-3F93-88FA-5E856B92A275}"/>
                </a:ext>
              </a:extLst>
            </p:cNvPr>
            <p:cNvSpPr/>
            <p:nvPr/>
          </p:nvSpPr>
          <p:spPr>
            <a:xfrm>
              <a:off x="6228991" y="2273716"/>
              <a:ext cx="5806701" cy="1034105"/>
            </a:xfrm>
            <a:prstGeom prst="roundRect">
              <a:avLst>
                <a:gd name="adj" fmla="val 0"/>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cs typeface="+mn-ea"/>
                <a:sym typeface="+mn-lt"/>
              </a:endParaRPr>
            </a:p>
          </p:txBody>
        </p:sp>
        <p:sp>
          <p:nvSpPr>
            <p:cNvPr id="21" name="椭圆 14">
              <a:extLst>
                <a:ext uri="{FF2B5EF4-FFF2-40B4-BE49-F238E27FC236}">
                  <a16:creationId xmlns:a16="http://schemas.microsoft.com/office/drawing/2014/main" id="{032E79F2-EED4-AD07-4DFC-1CB05CFB2066}"/>
                </a:ext>
              </a:extLst>
            </p:cNvPr>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solidFill>
                    <a:srgbClr val="F5C700"/>
                  </a:solidFill>
                  <a:cs typeface="+mn-ea"/>
                  <a:sym typeface="+mn-lt"/>
                </a:rPr>
                <a:t>04</a:t>
              </a:r>
              <a:endParaRPr lang="zh-CN" altLang="en-US" sz="2400" dirty="0">
                <a:solidFill>
                  <a:srgbClr val="F5C700"/>
                </a:solidFill>
                <a:cs typeface="+mn-ea"/>
                <a:sym typeface="+mn-lt"/>
              </a:endParaRPr>
            </a:p>
          </p:txBody>
        </p:sp>
        <p:sp>
          <p:nvSpPr>
            <p:cNvPr id="22" name="矩形 15">
              <a:extLst>
                <a:ext uri="{FF2B5EF4-FFF2-40B4-BE49-F238E27FC236}">
                  <a16:creationId xmlns:a16="http://schemas.microsoft.com/office/drawing/2014/main" id="{BEB5172B-3267-3E7B-6866-C9E4ADB0BA3A}"/>
                </a:ext>
              </a:extLst>
            </p:cNvPr>
            <p:cNvSpPr/>
            <p:nvPr/>
          </p:nvSpPr>
          <p:spPr>
            <a:xfrm>
              <a:off x="7136446" y="2397339"/>
              <a:ext cx="4693602" cy="338554"/>
            </a:xfrm>
            <a:prstGeom prst="rect">
              <a:avLst/>
            </a:prstGeom>
          </p:spPr>
          <p:txBody>
            <a:bodyPr wrap="square">
              <a:spAutoFit/>
            </a:bodyPr>
            <a:lstStyle/>
            <a:p>
              <a:r>
                <a:rPr lang="en-US" altLang="zh-CN" sz="1600" b="1" dirty="0">
                  <a:solidFill>
                    <a:schemeClr val="bg1"/>
                  </a:solidFill>
                  <a:cs typeface="+mn-ea"/>
                  <a:sym typeface="+mn-lt"/>
                </a:rPr>
                <a:t>INSUFFICIENT DATA</a:t>
              </a:r>
              <a:endParaRPr lang="zh-CN" altLang="en-US" sz="1600" b="1" dirty="0">
                <a:solidFill>
                  <a:schemeClr val="bg1"/>
                </a:solidFill>
                <a:cs typeface="+mn-ea"/>
                <a:sym typeface="+mn-lt"/>
              </a:endParaRPr>
            </a:p>
          </p:txBody>
        </p:sp>
        <p:sp>
          <p:nvSpPr>
            <p:cNvPr id="23" name="矩形 16">
              <a:extLst>
                <a:ext uri="{FF2B5EF4-FFF2-40B4-BE49-F238E27FC236}">
                  <a16:creationId xmlns:a16="http://schemas.microsoft.com/office/drawing/2014/main" id="{4FA46127-1F27-C866-B1A7-4E02B2E6AB81}"/>
                </a:ext>
              </a:extLst>
            </p:cNvPr>
            <p:cNvSpPr/>
            <p:nvPr/>
          </p:nvSpPr>
          <p:spPr>
            <a:xfrm>
              <a:off x="7136445" y="2649419"/>
              <a:ext cx="4693601" cy="600164"/>
            </a:xfrm>
            <a:prstGeom prst="rect">
              <a:avLst/>
            </a:prstGeom>
          </p:spPr>
          <p:txBody>
            <a:bodyPr wrap="square">
              <a:spAutoFit/>
            </a:bodyPr>
            <a:lstStyle/>
            <a:p>
              <a:pPr fontAlgn="ctr">
                <a:lnSpc>
                  <a:spcPct val="150000"/>
                </a:lnSpc>
              </a:pPr>
              <a:r>
                <a:rPr lang="en-US" altLang="zh-CN" sz="1100" dirty="0">
                  <a:solidFill>
                    <a:schemeClr val="bg1"/>
                  </a:solidFill>
                  <a:cs typeface="+mn-ea"/>
                  <a:sym typeface="+mn-lt"/>
                </a:rPr>
                <a:t>The lack of sufficient data to monitor pollution limits our understanding of its extent and impact on the environment.</a:t>
              </a:r>
            </a:p>
          </p:txBody>
        </p:sp>
      </p:grpSp>
      <p:sp>
        <p:nvSpPr>
          <p:cNvPr id="25" name="文本框 3">
            <a:extLst>
              <a:ext uri="{FF2B5EF4-FFF2-40B4-BE49-F238E27FC236}">
                <a16:creationId xmlns:a16="http://schemas.microsoft.com/office/drawing/2014/main" id="{8150099A-5A63-F5C8-250B-BA0DAEA3FDA0}"/>
              </a:ext>
            </a:extLst>
          </p:cNvPr>
          <p:cNvSpPr txBox="1"/>
          <p:nvPr/>
        </p:nvSpPr>
        <p:spPr>
          <a:xfrm>
            <a:off x="600289" y="192695"/>
            <a:ext cx="2077812" cy="523220"/>
          </a:xfrm>
          <a:prstGeom prst="rect">
            <a:avLst/>
          </a:prstGeom>
          <a:noFill/>
        </p:spPr>
        <p:txBody>
          <a:bodyPr wrap="none" rtlCol="0">
            <a:spAutoFit/>
          </a:bodyPr>
          <a:lstStyle/>
          <a:p>
            <a:pPr algn="ctr"/>
            <a:r>
              <a:rPr lang="en-US" altLang="zh-CN" sz="2800" b="1" dirty="0">
                <a:solidFill>
                  <a:srgbClr val="1D4251"/>
                </a:solidFill>
                <a:cs typeface="+mn-ea"/>
                <a:sym typeface="+mn-lt"/>
              </a:rPr>
              <a:t>THE ISSUE</a:t>
            </a:r>
          </a:p>
        </p:txBody>
      </p:sp>
    </p:spTree>
    <p:extLst>
      <p:ext uri="{BB962C8B-B14F-4D97-AF65-F5344CB8AC3E}">
        <p14:creationId xmlns:p14="http://schemas.microsoft.com/office/powerpoint/2010/main" val="8374381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850"/>
                            </p:stCondLst>
                            <p:childTnLst>
                              <p:par>
                                <p:cTn id="11" presetID="2" presetClass="entr" presetSubtype="2" decel="10000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1+#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850"/>
                            </p:stCondLst>
                            <p:childTnLst>
                              <p:par>
                                <p:cTn id="16" presetID="2" presetClass="entr" presetSubtype="2" decel="10000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1+#ppt_w/2"/>
                                          </p:val>
                                        </p:tav>
                                        <p:tav tm="100000">
                                          <p:val>
                                            <p:strVal val="#ppt_x"/>
                                          </p:val>
                                        </p:tav>
                                      </p:tavLst>
                                    </p:anim>
                                    <p:anim calcmode="lin" valueType="num">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par>
                          <p:cTn id="20" fill="hold">
                            <p:stCondLst>
                              <p:cond delay="2850"/>
                            </p:stCondLst>
                            <p:childTnLst>
                              <p:par>
                                <p:cTn id="21" presetID="2" presetClass="entr" presetSubtype="2" decel="10000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childTnLst>
                          </p:cTn>
                        </p:par>
                        <p:par>
                          <p:cTn id="25" fill="hold">
                            <p:stCondLst>
                              <p:cond delay="3850"/>
                            </p:stCondLst>
                            <p:childTnLst>
                              <p:par>
                                <p:cTn id="26" presetID="2" presetClass="entr" presetSubtype="2"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1+#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4850"/>
                            </p:stCondLst>
                            <p:childTnLst>
                              <p:par>
                                <p:cTn id="31" presetID="18" presetClass="entr" presetSubtype="6"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strips(downRigh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02</a:t>
            </a:r>
            <a:endParaRPr lang="zh-CN" altLang="en-US" sz="8000" dirty="0">
              <a:solidFill>
                <a:schemeClr val="bg1"/>
              </a:solidFill>
              <a:cs typeface="+mn-ea"/>
              <a:sym typeface="+mn-lt"/>
            </a:endParaRPr>
          </a:p>
        </p:txBody>
      </p:sp>
      <p:sp>
        <p:nvSpPr>
          <p:cNvPr id="4" name="文本框 3"/>
          <p:cNvSpPr txBox="1"/>
          <p:nvPr/>
        </p:nvSpPr>
        <p:spPr>
          <a:xfrm>
            <a:off x="2034763" y="3107571"/>
            <a:ext cx="8122480" cy="923330"/>
          </a:xfrm>
          <a:prstGeom prst="rect">
            <a:avLst/>
          </a:prstGeom>
          <a:noFill/>
        </p:spPr>
        <p:txBody>
          <a:bodyPr wrap="none" rtlCol="0">
            <a:spAutoFit/>
          </a:bodyPr>
          <a:lstStyle/>
          <a:p>
            <a:pPr algn="ctr"/>
            <a:r>
              <a:rPr lang="en-US" altLang="zh-CN" sz="5400" b="1" dirty="0">
                <a:solidFill>
                  <a:schemeClr val="bg1"/>
                </a:solidFill>
                <a:cs typeface="+mn-ea"/>
                <a:sym typeface="+mn-lt"/>
              </a:rPr>
              <a:t>RESOLVING STRATEGY</a:t>
            </a:r>
          </a:p>
        </p:txBody>
      </p:sp>
      <p:sp>
        <p:nvSpPr>
          <p:cNvPr id="5" name="矩形 4"/>
          <p:cNvSpPr/>
          <p:nvPr/>
        </p:nvSpPr>
        <p:spPr>
          <a:xfrm>
            <a:off x="3439714" y="3990831"/>
            <a:ext cx="5312574" cy="954107"/>
          </a:xfrm>
          <a:prstGeom prst="rect">
            <a:avLst/>
          </a:prstGeom>
        </p:spPr>
        <p:txBody>
          <a:bodyPr wrap="square">
            <a:spAutoFit/>
          </a:bodyPr>
          <a:lstStyle/>
          <a:p>
            <a:pPr lvl="0" algn="ctr">
              <a:spcBef>
                <a:spcPts val="1000"/>
              </a:spcBef>
            </a:pPr>
            <a:r>
              <a:rPr lang="en-US" sz="2800" b="1" dirty="0">
                <a:solidFill>
                  <a:schemeClr val="bg1"/>
                </a:solidFill>
                <a:latin typeface="TypoUpright BT" panose="03020702030807050705" pitchFamily="66" charset="0"/>
                <a:ea typeface="Source Sans Pro" panose="020B0704020202020204"/>
                <a:cs typeface="Times New Roman" panose="02020603050405020304" pitchFamily="18" charset="0"/>
                <a:sym typeface="Source Sans Pro" panose="020B0704020202020204"/>
              </a:rPr>
              <a:t>“</a:t>
            </a:r>
            <a:r>
              <a:rPr lang="en-US" sz="2800" b="1" dirty="0">
                <a:solidFill>
                  <a:schemeClr val="bg1"/>
                </a:solidFill>
                <a:latin typeface="TypoUpright BT" panose="03020702030807050705" pitchFamily="66" charset="0"/>
                <a:ea typeface="SimSun" panose="02010600030101010101" pitchFamily="2" charset="-122"/>
                <a:cs typeface="Times New Roman" panose="02020603050405020304" pitchFamily="18" charset="0"/>
                <a:sym typeface="Source Sans Pro" panose="020B0704020202020204"/>
              </a:rPr>
              <a:t>We do not inherit the Earth from our ancestors; we borrow it from our children.</a:t>
            </a:r>
            <a:r>
              <a:rPr lang="en-US" sz="2800" b="1" dirty="0">
                <a:solidFill>
                  <a:schemeClr val="bg1"/>
                </a:solidFill>
                <a:latin typeface="TypoUpright BT" panose="03020702030807050705" pitchFamily="66" charset="0"/>
                <a:ea typeface="Source Sans Pro" panose="020B0704020202020204"/>
                <a:cs typeface="Times New Roman" panose="02020603050405020304" pitchFamily="18" charset="0"/>
                <a:sym typeface="Source Sans Pro" panose="020B0704020202020204"/>
              </a:rPr>
              <a:t>”</a:t>
            </a:r>
          </a:p>
        </p:txBody>
      </p:sp>
      <p:cxnSp>
        <p:nvCxnSpPr>
          <p:cNvPr id="8" name="直接连接符 18">
            <a:extLst>
              <a:ext uri="{FF2B5EF4-FFF2-40B4-BE49-F238E27FC236}">
                <a16:creationId xmlns:a16="http://schemas.microsoft.com/office/drawing/2014/main" id="{F9C1CCD9-E1C3-4355-6B05-3350C81810BA}"/>
              </a:ext>
            </a:extLst>
          </p:cNvPr>
          <p:cNvCxnSpPr>
            <a:cxnSpLocks/>
          </p:cNvCxnSpPr>
          <p:nvPr/>
        </p:nvCxnSpPr>
        <p:spPr>
          <a:xfrm>
            <a:off x="3532572" y="4030901"/>
            <a:ext cx="51268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05195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2800"/>
                            </p:stCondLst>
                            <p:childTnLst>
                              <p:par>
                                <p:cTn id="24" presetID="16" presetClass="entr" presetSubtype="2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par>
                          <p:cTn id="27" fill="hold">
                            <p:stCondLst>
                              <p:cond delay="330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1qdbl4ma">
      <a:majorFont>
        <a:latin typeface="Helvetica"/>
        <a:ea typeface="Helvetica"/>
        <a:cs typeface=""/>
      </a:majorFont>
      <a:minorFont>
        <a:latin typeface="Helvetica"/>
        <a:ea typeface="Helvetica"/>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1182</TotalTime>
  <Words>4572</Words>
  <Application>Microsoft Office PowerPoint</Application>
  <PresentationFormat>Widescreen</PresentationFormat>
  <Paragraphs>2912</Paragraphs>
  <Slides>61</Slides>
  <Notes>33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Helvetica</vt:lpstr>
      <vt:lpstr>等线</vt:lpstr>
      <vt:lpstr>Times New Roman</vt:lpstr>
      <vt:lpstr>微软雅黑</vt:lpstr>
      <vt:lpstr>Arial Black</vt:lpstr>
      <vt:lpstr>Calibri Light</vt:lpstr>
      <vt:lpstr>TypoUpright BT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Le Ca Van Cong</cp:lastModifiedBy>
  <cp:revision>375</cp:revision>
  <dcterms:created xsi:type="dcterms:W3CDTF">2017-08-18T03:02:00Z</dcterms:created>
  <dcterms:modified xsi:type="dcterms:W3CDTF">2023-05-30T00:48:40Z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